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60" r:id="rId4"/>
    <p:sldId id="268" r:id="rId6"/>
    <p:sldId id="259" r:id="rId7"/>
    <p:sldId id="264" r:id="rId8"/>
    <p:sldId id="265" r:id="rId9"/>
    <p:sldId id="269" r:id="rId10"/>
    <p:sldId id="267" r:id="rId11"/>
  </p:sldIdLst>
  <p:sldSz cx="6858000" cy="9144000" type="screen4x3"/>
  <p:notesSz cx="6887845"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82" userDrawn="1">
          <p15:clr>
            <a:srgbClr val="A4A3A4"/>
          </p15:clr>
        </p15:guide>
        <p15:guide id="2" pos="225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0602"/>
    <a:srgbClr val="0055A9"/>
    <a:srgbClr val="E6E6E6"/>
    <a:srgbClr val="F0EEE4"/>
    <a:srgbClr val="656565"/>
    <a:srgbClr val="E5D050"/>
    <a:srgbClr val="30CA00"/>
    <a:srgbClr val="00CA98"/>
    <a:srgbClr val="FFC200"/>
    <a:srgbClr val="0047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587" autoAdjust="0"/>
    <p:restoredTop sz="94624" autoAdjust="0"/>
  </p:normalViewPr>
  <p:slideViewPr>
    <p:cSldViewPr showGuides="1">
      <p:cViewPr varScale="1">
        <p:scale>
          <a:sx n="68" d="100"/>
          <a:sy n="68" d="100"/>
        </p:scale>
        <p:origin x="2238" y="150"/>
      </p:cViewPr>
      <p:guideLst>
        <p:guide orient="horz" pos="2982"/>
        <p:guide pos="225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ZA" dirty="0"/>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BC6E3187-9868-4106-B8E6-D8697CC911C9}" type="datetimeFigureOut">
              <a:rPr lang="en-US" smtClean="0"/>
            </a:fld>
            <a:endParaRPr lang="en-ZA" dirty="0"/>
          </a:p>
        </p:txBody>
      </p:sp>
      <p:sp>
        <p:nvSpPr>
          <p:cNvPr id="4" name="Slide Image Placehold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6616" tIns="48308" rIns="96616" bIns="48308" rtlCol="0" anchor="ctr"/>
          <a:lstStyle/>
          <a:p>
            <a:endParaRPr lang="en-ZA" dirty="0"/>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ZA" dirty="0"/>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E82D07B2-A555-4756-BD54-396A52ED2465}" type="slidenum">
              <a:rPr lang="en-ZA" smtClean="0"/>
            </a:fld>
            <a:endParaRPr lang="en-ZA"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fld id="{E82D07B2-A555-4756-BD54-396A52ED2465}" type="slidenum">
              <a:rPr lang="en-ZA" smtClean="0"/>
            </a:fld>
            <a:endParaRPr lang="en-Z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endParaRPr lang="en-Z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467E2BF3-058E-4EA6-95AD-C968191B777F}" type="datetimeFigureOut">
              <a:rPr lang="en-US"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4" name="Date Placeholder 3"/>
          <p:cNvSpPr>
            <a:spLocks noGrp="1"/>
          </p:cNvSpPr>
          <p:nvPr>
            <p:ph type="dt" sz="half" idx="10"/>
          </p:nvPr>
        </p:nvSpPr>
        <p:spPr/>
        <p:txBody>
          <a:bodyPr/>
          <a:lstStyle/>
          <a:p>
            <a:fld id="{467E2BF3-058E-4EA6-95AD-C968191B777F}" type="datetimeFigureOut">
              <a:rPr lang="en-US"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467E2BF3-058E-4EA6-95AD-C968191B777F}" type="datetimeFigureOut">
              <a:rPr lang="en-US"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5" name="Date Placeholder 4"/>
          <p:cNvSpPr>
            <a:spLocks noGrp="1"/>
          </p:cNvSpPr>
          <p:nvPr>
            <p:ph type="dt" sz="half" idx="10"/>
          </p:nvPr>
        </p:nvSpPr>
        <p:spPr/>
        <p:txBody>
          <a:bodyPr/>
          <a:lstStyle/>
          <a:p>
            <a:fld id="{467E2BF3-058E-4EA6-95AD-C968191B777F}" type="datetimeFigureOut">
              <a:rPr lang="en-US" smtClean="0"/>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7" name="Date Placeholder 6"/>
          <p:cNvSpPr>
            <a:spLocks noGrp="1"/>
          </p:cNvSpPr>
          <p:nvPr>
            <p:ph type="dt" sz="half" idx="10"/>
          </p:nvPr>
        </p:nvSpPr>
        <p:spPr/>
        <p:txBody>
          <a:bodyPr/>
          <a:lstStyle/>
          <a:p>
            <a:fld id="{467E2BF3-058E-4EA6-95AD-C968191B777F}" type="datetimeFigureOut">
              <a:rPr lang="en-US" smtClean="0"/>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467E2BF3-058E-4EA6-95AD-C968191B777F}" type="datetimeFigureOut">
              <a:rPr lang="en-US" smtClean="0"/>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7E2BF3-058E-4EA6-95AD-C968191B777F}" type="datetimeFigureOut">
              <a:rPr lang="en-US" smtClean="0"/>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67E2BF3-058E-4EA6-95AD-C968191B777F}" type="datetimeFigureOut">
              <a:rPr lang="en-US" smtClean="0"/>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67E2BF3-058E-4EA6-95AD-C968191B777F}" type="datetimeFigureOut">
              <a:rPr lang="en-US" smtClean="0"/>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4" name="Date Placeholder 3"/>
          <p:cNvSpPr>
            <a:spLocks noGrp="1"/>
          </p:cNvSpPr>
          <p:nvPr>
            <p:ph type="dt" sz="half" idx="10"/>
          </p:nvPr>
        </p:nvSpPr>
        <p:spPr/>
        <p:txBody>
          <a:bodyPr/>
          <a:lstStyle/>
          <a:p>
            <a:fld id="{467E2BF3-058E-4EA6-95AD-C968191B777F}" type="datetimeFigureOut">
              <a:rPr lang="en-US"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4" name="Date Placeholder 3"/>
          <p:cNvSpPr>
            <a:spLocks noGrp="1"/>
          </p:cNvSpPr>
          <p:nvPr>
            <p:ph type="dt" sz="half" idx="10"/>
          </p:nvPr>
        </p:nvSpPr>
        <p:spPr/>
        <p:txBody>
          <a:bodyPr/>
          <a:lstStyle/>
          <a:p>
            <a:fld id="{467E2BF3-058E-4EA6-95AD-C968191B777F}" type="datetimeFigureOut">
              <a:rPr lang="en-US" smtClean="0"/>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7AAEDA4A-54D5-4B40-89DA-755046F218CE}" type="slidenum">
              <a:rPr lang="en-ZA" smtClean="0"/>
            </a:fld>
            <a:endParaRPr lang="en-ZA"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ZA"/>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467E2BF3-058E-4EA6-95AD-C968191B777F}" type="datetimeFigureOut">
              <a:rPr lang="en-US" smtClean="0"/>
            </a:fld>
            <a:endParaRPr lang="en-ZA"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AAEDA4A-54D5-4B40-89DA-755046F218CE}" type="slidenum">
              <a:rPr lang="en-ZA" smtClean="0"/>
            </a:fld>
            <a:endParaRPr lang="en-Z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jpeg"/><Relationship Id="rId7" Type="http://schemas.openxmlformats.org/officeDocument/2006/relationships/image" Target="../media/image8.jpeg"/><Relationship Id="rId6" Type="http://schemas.openxmlformats.org/officeDocument/2006/relationships/tags" Target="../tags/tag1.xml"/><Relationship Id="rId5" Type="http://schemas.openxmlformats.org/officeDocument/2006/relationships/image" Target="../media/image7.jpe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2.jpeg"/><Relationship Id="rId10" Type="http://schemas.openxmlformats.org/officeDocument/2006/relationships/notesSlide" Target="../notesSlides/notesSlide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image" Target="../media/image9.jpeg"/><Relationship Id="rId2" Type="http://schemas.openxmlformats.org/officeDocument/2006/relationships/tags" Target="../tags/tag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tags" Target="../tags/tag3.xml"/><Relationship Id="rId2" Type="http://schemas.openxmlformats.org/officeDocument/2006/relationships/image" Target="../media/image10.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tags" Target="../tags/tag4.xml"/><Relationship Id="rId2" Type="http://schemas.openxmlformats.org/officeDocument/2006/relationships/image" Target="../media/image11.jpe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jpeg"/><Relationship Id="rId3" Type="http://schemas.openxmlformats.org/officeDocument/2006/relationships/image" Target="../media/image12.jpeg"/><Relationship Id="rId2" Type="http://schemas.openxmlformats.org/officeDocument/2006/relationships/tags" Target="../tags/tag5.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tags" Target="../tags/tag7.xml"/><Relationship Id="rId3" Type="http://schemas.openxmlformats.org/officeDocument/2006/relationships/image" Target="../media/image13.jpeg"/><Relationship Id="rId2" Type="http://schemas.openxmlformats.org/officeDocument/2006/relationships/tags" Target="../tags/tag6.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19" name="Picture 18" descr="Depositphotos_2446803_m.jpg"/>
          <p:cNvPicPr>
            <a:picLocks noChangeAspect="1"/>
          </p:cNvPicPr>
          <p:nvPr/>
        </p:nvPicPr>
        <p:blipFill>
          <a:blip r:embed="rId2" cstate="print"/>
          <a:stretch>
            <a:fillRect/>
          </a:stretch>
        </p:blipFill>
        <p:spPr>
          <a:xfrm>
            <a:off x="-1632778" y="-108520"/>
            <a:ext cx="10318362" cy="9252520"/>
          </a:xfrm>
          <a:prstGeom prst="rect">
            <a:avLst/>
          </a:prstGeom>
        </p:spPr>
      </p:pic>
      <p:sp>
        <p:nvSpPr>
          <p:cNvPr id="16" name="Rectangle 15"/>
          <p:cNvSpPr/>
          <p:nvPr/>
        </p:nvSpPr>
        <p:spPr>
          <a:xfrm>
            <a:off x="-357214" y="7358082"/>
            <a:ext cx="7643866" cy="1785918"/>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cxnSp>
        <p:nvCxnSpPr>
          <p:cNvPr id="18" name="Straight Connector 17"/>
          <p:cNvCxnSpPr/>
          <p:nvPr/>
        </p:nvCxnSpPr>
        <p:spPr>
          <a:xfrm>
            <a:off x="-428652" y="8642378"/>
            <a:ext cx="7929618"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99695" y="7734300"/>
            <a:ext cx="7047865" cy="857250"/>
          </a:xfrm>
          <a:prstGeom prst="rect">
            <a:avLst/>
          </a:prstGeom>
          <a:blipFill rotWithShape="1">
            <a:blip r:embed="rId3">
              <a:alphaModFix amt="80000"/>
            </a:blip>
            <a:tile tx="-31750" ty="-450850" sx="100000" sy="100000" flip="none" algn="tl"/>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ZA" dirty="0"/>
          </a:p>
        </p:txBody>
      </p:sp>
      <p:sp>
        <p:nvSpPr>
          <p:cNvPr id="15" name="Rectangle 14"/>
          <p:cNvSpPr/>
          <p:nvPr/>
        </p:nvSpPr>
        <p:spPr>
          <a:xfrm>
            <a:off x="-500380" y="7644130"/>
            <a:ext cx="7358380" cy="1753235"/>
          </a:xfrm>
          <a:prstGeom prst="rect">
            <a:avLst/>
          </a:prstGeom>
          <a:noFill/>
        </p:spPr>
        <p:txBody>
          <a:bodyPr wrap="square" lIns="91440" tIns="45720" rIns="91440" bIns="45720">
            <a:spAutoFit/>
          </a:bodyPr>
          <a:lstStyle/>
          <a:p>
            <a:pPr algn="r"/>
            <a:r>
              <a:rPr lang="en-US" sz="5400" cap="none" spc="300" dirty="0">
                <a:ln w="11430" cmpd="sng">
                  <a:solidFill>
                    <a:schemeClr val="bg1"/>
                  </a:solidFill>
                  <a:prstDash val="solid"/>
                  <a:miter lim="800000"/>
                </a:ln>
                <a:solidFill>
                  <a:schemeClr val="bg1"/>
                </a:solidFill>
                <a:effectLst/>
                <a:latin typeface="Agency FB" panose="020B0503020202020204" pitchFamily="34" charset="0"/>
              </a:rPr>
              <a:t>Compan</a:t>
            </a:r>
            <a:r>
              <a:rPr lang="en-ZA" altLang="en-US" sz="5400" cap="none" spc="300" dirty="0">
                <a:ln w="11430" cmpd="sng">
                  <a:solidFill>
                    <a:schemeClr val="bg1"/>
                  </a:solidFill>
                  <a:prstDash val="solid"/>
                  <a:miter lim="800000"/>
                </a:ln>
                <a:solidFill>
                  <a:schemeClr val="bg1"/>
                </a:solidFill>
                <a:effectLst/>
                <a:latin typeface="Agency FB" panose="020B0503020202020204" pitchFamily="34" charset="0"/>
              </a:rPr>
              <a:t>y</a:t>
            </a:r>
            <a:r>
              <a:rPr lang="en-US" sz="5400" cap="none" spc="300" dirty="0">
                <a:ln w="11430" cmpd="sng">
                  <a:solidFill>
                    <a:schemeClr val="bg1"/>
                  </a:solidFill>
                  <a:prstDash val="solid"/>
                  <a:miter lim="800000"/>
                </a:ln>
                <a:solidFill>
                  <a:schemeClr val="bg1"/>
                </a:solidFill>
                <a:effectLst/>
                <a:latin typeface="Agency FB" panose="020B0503020202020204" pitchFamily="34" charset="0"/>
              </a:rPr>
              <a:t>Profile</a:t>
            </a:r>
            <a:r>
              <a:rPr lang="en-ZA" altLang="en-US" sz="5400" cap="none" spc="300" dirty="0">
                <a:ln w="11430" cmpd="sng">
                  <a:solidFill>
                    <a:schemeClr val="bg1"/>
                  </a:solidFill>
                  <a:prstDash val="solid"/>
                  <a:miter lim="800000"/>
                </a:ln>
                <a:solidFill>
                  <a:schemeClr val="bg1"/>
                </a:solidFill>
                <a:effectLst/>
                <a:latin typeface="Agency FB" panose="020B0503020202020204" pitchFamily="34" charset="0"/>
              </a:rPr>
              <a:t>  </a:t>
            </a:r>
            <a:endParaRPr lang="en-ZA" altLang="en-US" sz="5400" cap="none" spc="300" dirty="0">
              <a:ln w="11430" cmpd="sng">
                <a:solidFill>
                  <a:schemeClr val="bg1"/>
                </a:solidFill>
                <a:prstDash val="solid"/>
                <a:miter lim="800000"/>
              </a:ln>
              <a:solidFill>
                <a:schemeClr val="bg1"/>
              </a:solidFill>
              <a:effectLst>
                <a:glow rad="45500">
                  <a:schemeClr val="accent1">
                    <a:satMod val="220000"/>
                    <a:alpha val="35000"/>
                  </a:schemeClr>
                </a:glow>
                <a:outerShdw blurRad="50800" dist="38100" dir="5400000" algn="t" rotWithShape="0">
                  <a:prstClr val="black">
                    <a:alpha val="40000"/>
                  </a:prstClr>
                </a:outerShdw>
              </a:effectLst>
              <a:latin typeface="Agency FB" panose="020B0503020202020204" pitchFamily="34" charset="0"/>
            </a:endParaRPr>
          </a:p>
          <a:p>
            <a:pPr algn="r"/>
            <a:endParaRPr lang="en-ZA" altLang="en-US" sz="5400" cap="none" spc="300" dirty="0">
              <a:ln w="11430" cmpd="sng">
                <a:solidFill>
                  <a:schemeClr val="bg1"/>
                </a:solidFill>
                <a:prstDash val="solid"/>
                <a:miter lim="800000"/>
              </a:ln>
              <a:solidFill>
                <a:schemeClr val="bg1"/>
              </a:solidFill>
              <a:effectLst>
                <a:glow rad="45500">
                  <a:schemeClr val="accent1">
                    <a:satMod val="220000"/>
                    <a:alpha val="35000"/>
                  </a:schemeClr>
                </a:glow>
                <a:outerShdw blurRad="50800" dist="38100" dir="5400000" algn="t" rotWithShape="0">
                  <a:prstClr val="black">
                    <a:alpha val="40000"/>
                  </a:prstClr>
                </a:outerShdw>
              </a:effectLst>
              <a:latin typeface="Agency FB" panose="020B0503020202020204" pitchFamily="34" charset="0"/>
            </a:endParaRPr>
          </a:p>
        </p:txBody>
      </p:sp>
      <p:cxnSp>
        <p:nvCxnSpPr>
          <p:cNvPr id="20" name="Straight Connector 19"/>
          <p:cNvCxnSpPr/>
          <p:nvPr/>
        </p:nvCxnSpPr>
        <p:spPr>
          <a:xfrm>
            <a:off x="-428652" y="8713816"/>
            <a:ext cx="7929618"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00090" y="8786842"/>
            <a:ext cx="7929618"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835910" y="1205230"/>
            <a:ext cx="11953240" cy="3366770"/>
          </a:xfrm>
          <a:prstGeom prst="rect">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1577308" y="-2556792"/>
            <a:ext cx="10478916" cy="24107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flipV="1">
            <a:off x="-2835695" y="-521030"/>
            <a:ext cx="2736304" cy="99163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2" name="Rectangle 21"/>
          <p:cNvSpPr/>
          <p:nvPr/>
        </p:nvSpPr>
        <p:spPr>
          <a:xfrm flipV="1">
            <a:off x="6964122" y="-396553"/>
            <a:ext cx="2225489" cy="103128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Picture 1" descr="light cleaning Logo"/>
          <p:cNvPicPr>
            <a:picLocks noChangeAspect="1"/>
          </p:cNvPicPr>
          <p:nvPr/>
        </p:nvPicPr>
        <p:blipFill>
          <a:blip r:embed="rId3"/>
          <a:stretch>
            <a:fillRect/>
          </a:stretch>
        </p:blipFill>
        <p:spPr>
          <a:xfrm>
            <a:off x="687070" y="1205865"/>
            <a:ext cx="5249545" cy="33318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44" name="Picture 43" descr="Depositphotos_2446803_m.jpg"/>
          <p:cNvPicPr>
            <a:picLocks noChangeAspect="1"/>
          </p:cNvPicPr>
          <p:nvPr/>
        </p:nvPicPr>
        <p:blipFill>
          <a:blip r:embed="rId2" cstate="print"/>
          <a:stretch>
            <a:fillRect/>
          </a:stretch>
        </p:blipFill>
        <p:spPr>
          <a:xfrm>
            <a:off x="-1611823" y="539815"/>
            <a:ext cx="10318362" cy="9252520"/>
          </a:xfrm>
          <a:prstGeom prst="rect">
            <a:avLst/>
          </a:prstGeom>
        </p:spPr>
      </p:pic>
      <p:sp>
        <p:nvSpPr>
          <p:cNvPr id="18" name="Rectangle 17"/>
          <p:cNvSpPr/>
          <p:nvPr/>
        </p:nvSpPr>
        <p:spPr>
          <a:xfrm>
            <a:off x="-99391" y="2786050"/>
            <a:ext cx="7070353" cy="43782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3" name="Rectangle 22"/>
          <p:cNvSpPr/>
          <p:nvPr/>
        </p:nvSpPr>
        <p:spPr>
          <a:xfrm>
            <a:off x="3071810" y="2857488"/>
            <a:ext cx="428628" cy="41434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Rectangle 23"/>
          <p:cNvSpPr/>
          <p:nvPr/>
        </p:nvSpPr>
        <p:spPr>
          <a:xfrm>
            <a:off x="6669360" y="3714744"/>
            <a:ext cx="428628" cy="3429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Rectangle 24"/>
          <p:cNvSpPr/>
          <p:nvPr/>
        </p:nvSpPr>
        <p:spPr>
          <a:xfrm rot="5400000">
            <a:off x="2990215" y="3786505"/>
            <a:ext cx="1059180" cy="72383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6" name="Rectangle 25"/>
          <p:cNvSpPr/>
          <p:nvPr/>
        </p:nvSpPr>
        <p:spPr>
          <a:xfrm rot="5400000">
            <a:off x="2214554" y="928661"/>
            <a:ext cx="428628" cy="41434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6" name="Rectangle 45"/>
          <p:cNvSpPr/>
          <p:nvPr/>
        </p:nvSpPr>
        <p:spPr>
          <a:xfrm>
            <a:off x="2071654" y="3929058"/>
            <a:ext cx="51437" cy="1285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7" name="Rectangle 46"/>
          <p:cNvSpPr/>
          <p:nvPr/>
        </p:nvSpPr>
        <p:spPr>
          <a:xfrm flipV="1">
            <a:off x="-1357345" y="5220072"/>
            <a:ext cx="935837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cxnSp>
        <p:nvCxnSpPr>
          <p:cNvPr id="50" name="Straight Connector 49"/>
          <p:cNvCxnSpPr/>
          <p:nvPr/>
        </p:nvCxnSpPr>
        <p:spPr>
          <a:xfrm>
            <a:off x="2214554" y="6082580"/>
            <a:ext cx="6500858"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5061755" y="4441752"/>
            <a:ext cx="1571636"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620395" y="1823085"/>
            <a:ext cx="893445" cy="770890"/>
          </a:xfrm>
          <a:prstGeom prst="ellipse">
            <a:avLst/>
          </a:prstGeom>
          <a:blipFill>
            <a:blip r:embed="rId3"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0" name="Oval 59"/>
          <p:cNvSpPr/>
          <p:nvPr/>
        </p:nvSpPr>
        <p:spPr>
          <a:xfrm>
            <a:off x="1852295" y="1870710"/>
            <a:ext cx="851535" cy="738505"/>
          </a:xfrm>
          <a:prstGeom prst="ellipse">
            <a:avLst/>
          </a:prstGeom>
          <a:blipFill>
            <a:blip r:embed="rId4"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1" name="Oval 60"/>
          <p:cNvSpPr/>
          <p:nvPr/>
        </p:nvSpPr>
        <p:spPr>
          <a:xfrm>
            <a:off x="4149090" y="5485130"/>
            <a:ext cx="1282065" cy="1176655"/>
          </a:xfrm>
          <a:prstGeom prst="ellipse">
            <a:avLst/>
          </a:prstGeom>
          <a:blipFill>
            <a:blip r:embed="rId5"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9" name="Rectangle 68"/>
          <p:cNvSpPr/>
          <p:nvPr/>
        </p:nvSpPr>
        <p:spPr>
          <a:xfrm rot="5400000">
            <a:off x="1857364" y="1428728"/>
            <a:ext cx="428628" cy="41434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1" name="TextBox 70"/>
          <p:cNvSpPr txBox="1"/>
          <p:nvPr/>
        </p:nvSpPr>
        <p:spPr>
          <a:xfrm>
            <a:off x="357166" y="2916784"/>
            <a:ext cx="2214578" cy="369332"/>
          </a:xfrm>
          <a:prstGeom prst="rect">
            <a:avLst/>
          </a:prstGeom>
          <a:noFill/>
        </p:spPr>
        <p:txBody>
          <a:bodyPr wrap="square" rtlCol="0">
            <a:spAutoFit/>
          </a:bodyPr>
          <a:lstStyle/>
          <a:p>
            <a:pPr algn="ctr"/>
            <a:r>
              <a:rPr lang="en-ZA" b="1" dirty="0">
                <a:solidFill>
                  <a:schemeClr val="bg1"/>
                </a:solidFill>
              </a:rPr>
              <a:t>Specialised Welding</a:t>
            </a:r>
            <a:endParaRPr lang="en-ZA" b="1" dirty="0">
              <a:solidFill>
                <a:schemeClr val="bg1"/>
              </a:solidFill>
            </a:endParaRPr>
          </a:p>
        </p:txBody>
      </p:sp>
      <p:sp>
        <p:nvSpPr>
          <p:cNvPr id="77" name="TextBox 76"/>
          <p:cNvSpPr txBox="1"/>
          <p:nvPr>
            <p:custDataLst>
              <p:tags r:id="rId6"/>
            </p:custDataLst>
          </p:nvPr>
        </p:nvSpPr>
        <p:spPr>
          <a:xfrm>
            <a:off x="356870" y="4067175"/>
            <a:ext cx="2999740" cy="2885440"/>
          </a:xfrm>
          <a:prstGeom prst="rect">
            <a:avLst/>
          </a:prstGeom>
          <a:noFill/>
        </p:spPr>
        <p:txBody>
          <a:bodyPr wrap="square" rtlCol="0">
            <a:noAutofit/>
          </a:bodyPr>
          <a:lstStyle/>
          <a:p>
            <a:pPr algn="just"/>
            <a:r>
              <a:rPr lang="en-ZA" altLang="en-US" sz="1200" b="1" dirty="0">
                <a:solidFill>
                  <a:srgbClr val="0055A9"/>
                </a:solidFill>
                <a:cs typeface="Arial" panose="020B0604020202020204" pitchFamily="34" charset="0"/>
              </a:rPr>
              <a:t>light Cleaning care hygienic</a:t>
            </a:r>
            <a:r>
              <a:rPr lang="en-US" sz="1200" b="1" dirty="0">
                <a:solidFill>
                  <a:srgbClr val="0055A9"/>
                </a:solidFill>
                <a:cs typeface="Arial" panose="020B0604020202020204" pitchFamily="34" charset="0"/>
              </a:rPr>
              <a:t> </a:t>
            </a:r>
            <a:r>
              <a:rPr lang="en-US" sz="1200" dirty="0">
                <a:cs typeface="Arial" panose="020B0604020202020204" pitchFamily="34" charset="0"/>
              </a:rPr>
              <a:t>is a competent black owned and managed company specializing in residential and commercial cleaning.</a:t>
            </a:r>
            <a:endParaRPr lang="en-US" sz="1200" dirty="0">
              <a:cs typeface="Arial" panose="020B0604020202020204" pitchFamily="34" charset="0"/>
            </a:endParaRPr>
          </a:p>
          <a:p>
            <a:pPr algn="just"/>
            <a:r>
              <a:rPr lang="en-US" sz="1200" dirty="0">
                <a:cs typeface="Arial" panose="020B0604020202020204" pitchFamily="34" charset="0"/>
              </a:rPr>
              <a:t> </a:t>
            </a:r>
            <a:endParaRPr lang="en-US" sz="1200" dirty="0">
              <a:cs typeface="Arial" panose="020B0604020202020204" pitchFamily="34" charset="0"/>
            </a:endParaRPr>
          </a:p>
          <a:p>
            <a:pPr algn="just"/>
            <a:r>
              <a:rPr lang="en-ZA" sz="1200" dirty="0">
                <a:cs typeface="Arial" panose="020B0604020202020204" pitchFamily="34" charset="0"/>
              </a:rPr>
              <a:t>We are fully prepared and equipped to undertake large-scale projects that will surpass our clients' expectations. Our management team possesses extensive expertise and experience within the cleaning industry.</a:t>
            </a:r>
            <a:endParaRPr lang="en-ZA" sz="1200" dirty="0">
              <a:cs typeface="Arial" panose="020B0604020202020204" pitchFamily="34" charset="0"/>
            </a:endParaRPr>
          </a:p>
          <a:p>
            <a:pPr algn="just"/>
            <a:endParaRPr lang="en-ZA" sz="1200" dirty="0">
              <a:cs typeface="Arial" panose="020B0604020202020204" pitchFamily="34" charset="0"/>
            </a:endParaRPr>
          </a:p>
          <a:p>
            <a:pPr algn="just"/>
            <a:r>
              <a:rPr lang="en-US" sz="1200" dirty="0">
                <a:cs typeface="Arial" panose="020B0604020202020204" pitchFamily="34" charset="0"/>
              </a:rPr>
              <a:t>Our offices are centrally located in the economic hub of</a:t>
            </a:r>
            <a:r>
              <a:rPr lang="en-ZA" altLang="en-US" sz="1200" dirty="0">
                <a:cs typeface="Arial" panose="020B0604020202020204" pitchFamily="34" charset="0"/>
              </a:rPr>
              <a:t> Midrand, Vorna valley Gauteng, Province. </a:t>
            </a:r>
            <a:endParaRPr lang="en-US" sz="1200" dirty="0">
              <a:solidFill>
                <a:srgbClr val="014B96"/>
              </a:solidFill>
              <a:cs typeface="Arial" panose="020B0604020202020204" pitchFamily="34" charset="0"/>
            </a:endParaRPr>
          </a:p>
        </p:txBody>
      </p:sp>
      <p:cxnSp>
        <p:nvCxnSpPr>
          <p:cNvPr id="85" name="Straight Connector 84"/>
          <p:cNvCxnSpPr/>
          <p:nvPr/>
        </p:nvCxnSpPr>
        <p:spPr>
          <a:xfrm>
            <a:off x="-142900" y="3486700"/>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4" y="1109638"/>
            <a:ext cx="428628" cy="1588"/>
          </a:xfrm>
          <a:prstGeom prst="line">
            <a:avLst/>
          </a:prstGeom>
          <a:ln>
            <a:solidFill>
              <a:srgbClr val="FFC200"/>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28604" y="3273974"/>
            <a:ext cx="2500330" cy="369332"/>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spAutoFit/>
          </a:bodyPr>
          <a:lstStyle/>
          <a:p>
            <a:r>
              <a:rPr lang="en-ZA" b="1" dirty="0">
                <a:solidFill>
                  <a:schemeClr val="bg1"/>
                </a:solidFill>
              </a:rPr>
              <a:t>About Us</a:t>
            </a:r>
            <a:endParaRPr lang="en-ZA" b="1" dirty="0">
              <a:solidFill>
                <a:schemeClr val="bg1"/>
              </a:solidFill>
            </a:endParaRPr>
          </a:p>
        </p:txBody>
      </p:sp>
      <p:sp>
        <p:nvSpPr>
          <p:cNvPr id="67" name="Rectangle 66"/>
          <p:cNvSpPr/>
          <p:nvPr/>
        </p:nvSpPr>
        <p:spPr>
          <a:xfrm>
            <a:off x="428604" y="904852"/>
            <a:ext cx="2209800" cy="381000"/>
          </a:xfrm>
          <a:prstGeom prst="rect">
            <a:avLst/>
          </a:prstGeom>
          <a:solidFill>
            <a:schemeClr val="tx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66" name="TextBox 65"/>
          <p:cNvSpPr txBox="1"/>
          <p:nvPr/>
        </p:nvSpPr>
        <p:spPr>
          <a:xfrm>
            <a:off x="500042" y="916520"/>
            <a:ext cx="2214578" cy="369332"/>
          </a:xfrm>
          <a:prstGeom prst="rect">
            <a:avLst/>
          </a:prstGeom>
          <a:solidFill>
            <a:srgbClr val="C20602"/>
          </a:solidFill>
        </p:spPr>
        <p:style>
          <a:lnRef idx="0">
            <a:srgbClr val="FFFFFF"/>
          </a:lnRef>
          <a:fillRef idx="3">
            <a:schemeClr val="accent2"/>
          </a:fillRef>
          <a:effectRef idx="0">
            <a:srgbClr val="FFFFFF"/>
          </a:effectRef>
          <a:fontRef idx="minor">
            <a:schemeClr val="lt1"/>
          </a:fontRef>
        </p:style>
        <p:txBody>
          <a:bodyPr wrap="square" rtlCol="0">
            <a:spAutoFit/>
          </a:bodyPr>
          <a:lstStyle/>
          <a:p>
            <a:r>
              <a:rPr lang="en-ZA" b="1" dirty="0">
                <a:solidFill>
                  <a:schemeClr val="bg1"/>
                </a:solidFill>
              </a:rPr>
              <a:t>Overview</a:t>
            </a:r>
            <a:endParaRPr lang="en-ZA" b="1" dirty="0">
              <a:solidFill>
                <a:schemeClr val="bg1"/>
              </a:solidFill>
            </a:endParaRPr>
          </a:p>
        </p:txBody>
      </p:sp>
      <p:sp>
        <p:nvSpPr>
          <p:cNvPr id="45" name="Rectangle 44"/>
          <p:cNvSpPr/>
          <p:nvPr/>
        </p:nvSpPr>
        <p:spPr>
          <a:xfrm rot="5400000">
            <a:off x="5188755" y="1821637"/>
            <a:ext cx="357190" cy="4286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48" name="Oval 47"/>
          <p:cNvSpPr/>
          <p:nvPr/>
        </p:nvSpPr>
        <p:spPr>
          <a:xfrm>
            <a:off x="6215082" y="8643966"/>
            <a:ext cx="357190" cy="357190"/>
          </a:xfrm>
          <a:prstGeom prst="ellipse">
            <a:avLst/>
          </a:prstGeom>
          <a:solidFill>
            <a:srgbClr val="0055A9"/>
          </a:solid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sp>
        <p:nvSpPr>
          <p:cNvPr id="49" name="TextBox 48"/>
          <p:cNvSpPr txBox="1"/>
          <p:nvPr/>
        </p:nvSpPr>
        <p:spPr>
          <a:xfrm>
            <a:off x="6237605" y="8606790"/>
            <a:ext cx="571500" cy="330200"/>
          </a:xfrm>
          <a:prstGeom prst="rect">
            <a:avLst/>
          </a:prstGeom>
          <a:noFill/>
        </p:spPr>
        <p:txBody>
          <a:bodyPr wrap="square" rtlCol="0">
            <a:noAutofit/>
          </a:bodyPr>
          <a:lstStyle/>
          <a:p>
            <a:r>
              <a:rPr lang="en-ZA" b="1" dirty="0">
                <a:solidFill>
                  <a:schemeClr val="bg1"/>
                </a:solidFill>
              </a:rPr>
              <a:t>2</a:t>
            </a:r>
            <a:endParaRPr lang="en-ZA" b="1" dirty="0">
              <a:solidFill>
                <a:schemeClr val="bg1"/>
              </a:solidFill>
            </a:endParaRPr>
          </a:p>
        </p:txBody>
      </p:sp>
      <p:sp>
        <p:nvSpPr>
          <p:cNvPr id="53" name="Rectangle 52"/>
          <p:cNvSpPr/>
          <p:nvPr/>
        </p:nvSpPr>
        <p:spPr>
          <a:xfrm>
            <a:off x="-99695" y="7929880"/>
            <a:ext cx="7063740" cy="699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b="1" dirty="0">
                <a:solidFill>
                  <a:schemeClr val="bg1"/>
                </a:solidFill>
                <a:sym typeface="+mn-ea"/>
              </a:rPr>
              <a:t>            2</a:t>
            </a:r>
            <a:endParaRPr lang="en-ZA" b="1" dirty="0">
              <a:solidFill>
                <a:schemeClr val="bg1"/>
              </a:solidFill>
            </a:endParaRPr>
          </a:p>
          <a:p>
            <a:pPr algn="ctr"/>
            <a:endParaRPr lang="en-ZA" b="1" dirty="0">
              <a:solidFill>
                <a:schemeClr val="bg1"/>
              </a:solidFill>
            </a:endParaRPr>
          </a:p>
        </p:txBody>
      </p:sp>
      <p:cxnSp>
        <p:nvCxnSpPr>
          <p:cNvPr id="57" name="Straight Connector 56"/>
          <p:cNvCxnSpPr/>
          <p:nvPr/>
        </p:nvCxnSpPr>
        <p:spPr>
          <a:xfrm>
            <a:off x="2366954" y="4714876"/>
            <a:ext cx="6500858"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4074160" y="4037965"/>
            <a:ext cx="1285240" cy="1132205"/>
          </a:xfrm>
          <a:prstGeom prst="ellipse">
            <a:avLst/>
          </a:prstGeom>
          <a:blipFill>
            <a:blip r:embed="rId7" cstate="prin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40" name="Picture 39" descr="C:\Users\Oxfam\Downloads\light cleaning Logo.jpglight cleaning Logo"/>
          <p:cNvPicPr>
            <a:picLocks noChangeAspect="1"/>
          </p:cNvPicPr>
          <p:nvPr/>
        </p:nvPicPr>
        <p:blipFill>
          <a:blip r:embed="rId8"/>
          <a:srcRect t="17965" b="17965"/>
          <a:stretch>
            <a:fillRect/>
          </a:stretch>
        </p:blipFill>
        <p:spPr>
          <a:xfrm>
            <a:off x="-99060" y="7959090"/>
            <a:ext cx="1200150" cy="789305"/>
          </a:xfrm>
          <a:prstGeom prst="rect">
            <a:avLst/>
          </a:prstGeom>
        </p:spPr>
      </p:pic>
      <p:sp>
        <p:nvSpPr>
          <p:cNvPr id="41" name="Rectangle 40"/>
          <p:cNvSpPr/>
          <p:nvPr/>
        </p:nvSpPr>
        <p:spPr>
          <a:xfrm>
            <a:off x="-1577308" y="-2556792"/>
            <a:ext cx="10478916" cy="24107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p:cNvSpPr/>
          <p:nvPr/>
        </p:nvSpPr>
        <p:spPr>
          <a:xfrm flipV="1">
            <a:off x="-2835695" y="-521030"/>
            <a:ext cx="2736304" cy="99163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2" name="Rectangle 51"/>
          <p:cNvSpPr/>
          <p:nvPr/>
        </p:nvSpPr>
        <p:spPr>
          <a:xfrm flipV="1">
            <a:off x="6964122" y="-396553"/>
            <a:ext cx="2225489" cy="103128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Depositphotos_2446803_m.jpg"/>
          <p:cNvPicPr>
            <a:picLocks noChangeAspect="1"/>
          </p:cNvPicPr>
          <p:nvPr/>
        </p:nvPicPr>
        <p:blipFill>
          <a:blip r:embed="rId1" cstate="print"/>
          <a:stretch>
            <a:fillRect/>
          </a:stretch>
        </p:blipFill>
        <p:spPr>
          <a:xfrm>
            <a:off x="-1307653" y="-108520"/>
            <a:ext cx="10318362" cy="9252520"/>
          </a:xfrm>
          <a:prstGeom prst="rect">
            <a:avLst/>
          </a:prstGeom>
        </p:spPr>
      </p:pic>
      <p:sp>
        <p:nvSpPr>
          <p:cNvPr id="17" name="Rectangle 16"/>
          <p:cNvSpPr/>
          <p:nvPr/>
        </p:nvSpPr>
        <p:spPr>
          <a:xfrm>
            <a:off x="-387350" y="1475740"/>
            <a:ext cx="8928735" cy="63074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12" name="Straight Connector 11"/>
          <p:cNvCxnSpPr/>
          <p:nvPr/>
        </p:nvCxnSpPr>
        <p:spPr>
          <a:xfrm>
            <a:off x="0" y="2467799"/>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71450" y="7774305"/>
            <a:ext cx="7135495" cy="8305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8" name="Oval 27"/>
          <p:cNvSpPr/>
          <p:nvPr/>
        </p:nvSpPr>
        <p:spPr>
          <a:xfrm>
            <a:off x="6309320" y="8604448"/>
            <a:ext cx="357190" cy="357190"/>
          </a:xfrm>
          <a:prstGeom prst="ellipse">
            <a:avLst/>
          </a:prstGeom>
          <a:solidFill>
            <a:srgbClr val="0055A9"/>
          </a:solid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9" name="TextBox 28"/>
          <p:cNvSpPr txBox="1"/>
          <p:nvPr/>
        </p:nvSpPr>
        <p:spPr>
          <a:xfrm>
            <a:off x="6309320" y="8604448"/>
            <a:ext cx="571504" cy="369332"/>
          </a:xfrm>
          <a:prstGeom prst="rect">
            <a:avLst/>
          </a:prstGeom>
          <a:noFill/>
        </p:spPr>
        <p:txBody>
          <a:bodyPr wrap="square" rtlCol="0">
            <a:spAutoFit/>
          </a:bodyPr>
          <a:lstStyle/>
          <a:p>
            <a:r>
              <a:rPr lang="en-ZA" sz="100" b="1" dirty="0">
                <a:solidFill>
                  <a:srgbClr val="00475F"/>
                </a:solidFill>
              </a:rPr>
              <a:t>            </a:t>
            </a:r>
            <a:r>
              <a:rPr lang="en-ZA" b="1" dirty="0">
                <a:solidFill>
                  <a:schemeClr val="bg1"/>
                </a:solidFill>
              </a:rPr>
              <a:t>3</a:t>
            </a:r>
            <a:endParaRPr lang="en-ZA" b="1" dirty="0">
              <a:solidFill>
                <a:schemeClr val="bg1"/>
              </a:solidFill>
            </a:endParaRPr>
          </a:p>
        </p:txBody>
      </p:sp>
      <p:sp>
        <p:nvSpPr>
          <p:cNvPr id="34" name="TextBox 33"/>
          <p:cNvSpPr txBox="1"/>
          <p:nvPr/>
        </p:nvSpPr>
        <p:spPr>
          <a:xfrm>
            <a:off x="1071546" y="2267744"/>
            <a:ext cx="2645486" cy="400110"/>
          </a:xfrm>
          <a:prstGeom prst="rect">
            <a:avLst/>
          </a:prstGeom>
          <a:solidFill>
            <a:srgbClr val="C20602"/>
          </a:solidFill>
        </p:spPr>
        <p:style>
          <a:lnRef idx="0">
            <a:srgbClr val="FFFFFF"/>
          </a:lnRef>
          <a:fillRef idx="3">
            <a:schemeClr val="accent2"/>
          </a:fillRef>
          <a:effectRef idx="0">
            <a:srgbClr val="FFFFFF"/>
          </a:effectRef>
          <a:fontRef idx="minor">
            <a:schemeClr val="lt1"/>
          </a:fontRef>
        </p:style>
        <p:txBody>
          <a:bodyPr wrap="square" rtlCol="0">
            <a:spAutoFit/>
          </a:bodyPr>
          <a:lstStyle/>
          <a:p>
            <a:r>
              <a:rPr lang="en-ZA" sz="2000" b="1" dirty="0">
                <a:solidFill>
                  <a:schemeClr val="bg1"/>
                </a:solidFill>
              </a:rPr>
              <a:t>Company Introduction</a:t>
            </a:r>
            <a:endParaRPr lang="en-ZA" sz="2000" b="1" dirty="0">
              <a:solidFill>
                <a:schemeClr val="bg1"/>
              </a:solidFill>
            </a:endParaRPr>
          </a:p>
        </p:txBody>
      </p:sp>
      <p:sp>
        <p:nvSpPr>
          <p:cNvPr id="35" name="TextBox 34"/>
          <p:cNvSpPr txBox="1"/>
          <p:nvPr>
            <p:custDataLst>
              <p:tags r:id="rId2"/>
            </p:custDataLst>
          </p:nvPr>
        </p:nvSpPr>
        <p:spPr>
          <a:xfrm>
            <a:off x="980440" y="3068320"/>
            <a:ext cx="5400675" cy="3672205"/>
          </a:xfrm>
          <a:prstGeom prst="rect">
            <a:avLst/>
          </a:prstGeom>
          <a:noFill/>
        </p:spPr>
        <p:txBody>
          <a:bodyPr wrap="square" rtlCol="0">
            <a:noAutofit/>
          </a:bodyPr>
          <a:lstStyle/>
          <a:p>
            <a:pPr lvl="0" algn="just" fontAlgn="base"/>
            <a:r>
              <a:rPr lang="en-ZA" altLang="en-US" sz="1200" b="1" dirty="0">
                <a:solidFill>
                  <a:srgbClr val="0055A9"/>
                </a:solidFill>
                <a:cs typeface="Arial" panose="020B0604020202020204" pitchFamily="34" charset="0"/>
              </a:rPr>
              <a:t>Light Cleaning Care Hygienic Services</a:t>
            </a:r>
            <a:r>
              <a:rPr lang="en-ZA" sz="1100" dirty="0"/>
              <a:t>s:Our company promises to deliver genuine and enduring solutions for all your cleaning service requirements. We can tackle a multitude of your everyday cleaning and operational challenges, allowing you to concentrate on your fundamental business endeavors.</a:t>
            </a:r>
            <a:endParaRPr lang="en-ZA" sz="1100" dirty="0"/>
          </a:p>
          <a:p>
            <a:pPr lvl="0" algn="just" fontAlgn="base"/>
            <a:endParaRPr lang="en-ZA" sz="1100" dirty="0"/>
          </a:p>
          <a:p>
            <a:pPr algn="just" fontAlgn="base">
              <a:buFont typeface="Arial" panose="020B0604020202020204" pitchFamily="34" charset="0"/>
              <a:buChar char="•"/>
            </a:pPr>
            <a:r>
              <a:rPr lang="en-ZA" sz="1100" dirty="0"/>
              <a:t> Taking care of all your cleaning services by way of regular contract cleaning</a:t>
            </a:r>
            <a:endParaRPr lang="en-ZA" sz="1100" dirty="0"/>
          </a:p>
          <a:p>
            <a:pPr algn="just" fontAlgn="base">
              <a:buFont typeface="Arial" panose="020B0604020202020204" pitchFamily="34" charset="0"/>
              <a:buChar char="•"/>
            </a:pPr>
            <a:r>
              <a:rPr lang="en-ZA" sz="1100" dirty="0"/>
              <a:t> Outsourcing your wash bay with a fully-trained and supervised team</a:t>
            </a:r>
            <a:endParaRPr lang="en-ZA" sz="1100" dirty="0"/>
          </a:p>
          <a:p>
            <a:pPr algn="just" fontAlgn="base">
              <a:buFont typeface="Arial" panose="020B0604020202020204" pitchFamily="34" charset="0"/>
              <a:buChar char="•"/>
            </a:pPr>
            <a:r>
              <a:rPr lang="en-ZA" sz="1100" dirty="0"/>
              <a:t> Ensuring your staff are trained to top-class SETA-approved standards</a:t>
            </a:r>
            <a:endParaRPr lang="en-ZA" sz="1100" dirty="0"/>
          </a:p>
          <a:p>
            <a:pPr algn="just" fontAlgn="base">
              <a:buFont typeface="Arial" panose="020B0604020202020204" pitchFamily="34" charset="0"/>
              <a:buChar char="•"/>
            </a:pPr>
            <a:r>
              <a:rPr lang="en-ZA" sz="1100" dirty="0"/>
              <a:t> Having someone expertly take care of your once-off cleaning needs – such as before or </a:t>
            </a:r>
            <a:endParaRPr lang="en-ZA" sz="1100" dirty="0"/>
          </a:p>
          <a:p>
            <a:pPr algn="just" fontAlgn="base"/>
            <a:r>
              <a:rPr lang="en-ZA" sz="1100" dirty="0"/>
              <a:t>  after you move premises</a:t>
            </a:r>
            <a:endParaRPr lang="en-ZA" sz="1100" dirty="0"/>
          </a:p>
          <a:p>
            <a:pPr algn="just" fontAlgn="base">
              <a:buFont typeface="Arial" panose="020B0604020202020204" pitchFamily="34" charset="0"/>
              <a:buChar char="•"/>
            </a:pPr>
            <a:r>
              <a:rPr lang="en-ZA" sz="1100" dirty="0"/>
              <a:t> Providing effective hygiene services and waste disposal management</a:t>
            </a:r>
            <a:endParaRPr lang="en-ZA" sz="1100" dirty="0"/>
          </a:p>
          <a:p>
            <a:pPr algn="just" fontAlgn="base"/>
            <a:endParaRPr lang="en-ZA" sz="1100" dirty="0"/>
          </a:p>
          <a:p>
            <a:pPr algn="just" fontAlgn="base"/>
            <a:r>
              <a:rPr lang="en-ZA" sz="1100" dirty="0"/>
              <a:t>Light Cleaning is just a phone call or an email away. We take pride in offering eco-friendly, cost-effective, and long-term solutions for your daily cleaning service needs and biggest challenges.</a:t>
            </a:r>
            <a:endParaRPr lang="en-ZA" sz="1100" dirty="0"/>
          </a:p>
          <a:p>
            <a:pPr algn="just" fontAlgn="base"/>
            <a:endParaRPr lang="en-ZA" sz="1100" dirty="0"/>
          </a:p>
          <a:p>
            <a:pPr algn="just" fontAlgn="base"/>
            <a:r>
              <a:rPr lang="en-ZA" altLang="en-US" sz="1200" b="1" dirty="0">
                <a:solidFill>
                  <a:srgbClr val="0055A9"/>
                </a:solidFill>
                <a:cs typeface="Arial" panose="020B0604020202020204" pitchFamily="34" charset="0"/>
              </a:rPr>
              <a:t>Light </a:t>
            </a:r>
            <a:r>
              <a:rPr lang="en-US" sz="1200" b="1" dirty="0">
                <a:solidFill>
                  <a:srgbClr val="0055A9"/>
                </a:solidFill>
                <a:cs typeface="Arial" panose="020B0604020202020204" pitchFamily="34" charset="0"/>
              </a:rPr>
              <a:t>Cleaning</a:t>
            </a:r>
            <a:r>
              <a:rPr lang="en-ZA" altLang="en-US" sz="1200" b="1" dirty="0">
                <a:solidFill>
                  <a:srgbClr val="0055A9"/>
                </a:solidFill>
                <a:cs typeface="Arial" panose="020B0604020202020204" pitchFamily="34" charset="0"/>
              </a:rPr>
              <a:t> Care Hygienic</a:t>
            </a:r>
            <a:r>
              <a:rPr lang="en-US" sz="1200" b="1" dirty="0">
                <a:solidFill>
                  <a:srgbClr val="0055A9"/>
                </a:solidFill>
                <a:cs typeface="Arial" panose="020B0604020202020204" pitchFamily="34" charset="0"/>
              </a:rPr>
              <a:t> Services</a:t>
            </a:r>
            <a:r>
              <a:rPr lang="en-US" sz="1200" dirty="0">
                <a:solidFill>
                  <a:schemeClr val="tx1"/>
                </a:solidFill>
                <a:cs typeface="Arial" panose="020B0604020202020204" pitchFamily="34" charset="0"/>
              </a:rPr>
              <a:t> </a:t>
            </a:r>
            <a:r>
              <a:rPr lang="en-ZA" sz="1200" dirty="0">
                <a:solidFill>
                  <a:schemeClr val="tx1"/>
                </a:solidFill>
                <a:cs typeface="Arial" panose="020B0604020202020204" pitchFamily="34" charset="0"/>
              </a:rPr>
              <a:t>Level 1 B-BBEE Contributor; our staff are thoroughly trained and supervised. We use green, safe and environmentally-friendly products along with the latest, effective cleaning machines to deliver the results you demand, hassle-free.</a:t>
            </a:r>
            <a:endParaRPr lang="en-ZA" sz="1100" dirty="0">
              <a:solidFill>
                <a:schemeClr val="tx1"/>
              </a:solidFill>
            </a:endParaRPr>
          </a:p>
          <a:p>
            <a:endParaRPr lang="en-ZA" sz="1100" dirty="0">
              <a:solidFill>
                <a:schemeClr val="tx1"/>
              </a:solidFill>
            </a:endParaRPr>
          </a:p>
        </p:txBody>
      </p:sp>
      <p:pic>
        <p:nvPicPr>
          <p:cNvPr id="15" name="Picture 14" descr="21.jpg"/>
          <p:cNvPicPr>
            <a:picLocks noChangeAspect="1"/>
          </p:cNvPicPr>
          <p:nvPr/>
        </p:nvPicPr>
        <p:blipFill>
          <a:blip r:embed="rId3" cstate="print"/>
          <a:stretch>
            <a:fillRect/>
          </a:stretch>
        </p:blipFill>
        <p:spPr>
          <a:xfrm>
            <a:off x="-134620" y="-467995"/>
            <a:ext cx="7107555" cy="1922145"/>
          </a:xfrm>
          <a:prstGeom prst="rect">
            <a:avLst/>
          </a:prstGeom>
        </p:spPr>
      </p:pic>
      <p:pic>
        <p:nvPicPr>
          <p:cNvPr id="20" name="Picture 19" descr="C:\Users\Oxfam\Downloads\light cleaning Logo.jpglight cleaning Logo"/>
          <p:cNvPicPr>
            <a:picLocks noChangeAspect="1"/>
          </p:cNvPicPr>
          <p:nvPr/>
        </p:nvPicPr>
        <p:blipFill>
          <a:blip r:embed="rId4"/>
          <a:srcRect t="17965" b="17965"/>
          <a:stretch>
            <a:fillRect/>
          </a:stretch>
        </p:blipFill>
        <p:spPr>
          <a:xfrm>
            <a:off x="-99695" y="7783195"/>
            <a:ext cx="1308735" cy="786765"/>
          </a:xfrm>
          <a:prstGeom prst="rect">
            <a:avLst/>
          </a:prstGeom>
        </p:spPr>
      </p:pic>
      <p:sp>
        <p:nvSpPr>
          <p:cNvPr id="16" name="Rectangle 15"/>
          <p:cNvSpPr/>
          <p:nvPr/>
        </p:nvSpPr>
        <p:spPr>
          <a:xfrm>
            <a:off x="-1539875" y="-2700655"/>
            <a:ext cx="11918950" cy="229997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flipV="1">
            <a:off x="-2835695" y="-521030"/>
            <a:ext cx="2736304" cy="99163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23"/>
          <p:cNvSpPr/>
          <p:nvPr/>
        </p:nvSpPr>
        <p:spPr>
          <a:xfrm flipV="1">
            <a:off x="6964122" y="-396554"/>
            <a:ext cx="4025718" cy="103128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descr="Depositphotos_2446803_m.jpg"/>
          <p:cNvPicPr>
            <a:picLocks noChangeAspect="1"/>
          </p:cNvPicPr>
          <p:nvPr/>
        </p:nvPicPr>
        <p:blipFill>
          <a:blip r:embed="rId1" cstate="print"/>
          <a:stretch>
            <a:fillRect/>
          </a:stretch>
        </p:blipFill>
        <p:spPr>
          <a:xfrm>
            <a:off x="-1128395" y="-146050"/>
            <a:ext cx="10318115" cy="9355455"/>
          </a:xfrm>
          <a:prstGeom prst="rect">
            <a:avLst/>
          </a:prstGeom>
        </p:spPr>
      </p:pic>
      <p:sp>
        <p:nvSpPr>
          <p:cNvPr id="30" name="Rectangle 29"/>
          <p:cNvSpPr/>
          <p:nvPr/>
        </p:nvSpPr>
        <p:spPr>
          <a:xfrm>
            <a:off x="-113030" y="7576820"/>
            <a:ext cx="7077075" cy="1049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4" name="TextBox 33"/>
          <p:cNvSpPr txBox="1"/>
          <p:nvPr/>
        </p:nvSpPr>
        <p:spPr>
          <a:xfrm>
            <a:off x="6357958" y="8631824"/>
            <a:ext cx="571504" cy="369332"/>
          </a:xfrm>
          <a:prstGeom prst="rect">
            <a:avLst/>
          </a:prstGeom>
          <a:noFill/>
        </p:spPr>
        <p:txBody>
          <a:bodyPr wrap="square" rtlCol="0">
            <a:spAutoFit/>
          </a:bodyPr>
          <a:lstStyle/>
          <a:p>
            <a:r>
              <a:rPr lang="en-ZA" sz="100" b="1" dirty="0">
                <a:solidFill>
                  <a:schemeClr val="bg1">
                    <a:lumMod val="50000"/>
                  </a:schemeClr>
                </a:solidFill>
              </a:rPr>
              <a:t>            </a:t>
            </a:r>
            <a:r>
              <a:rPr lang="en-ZA" b="1" dirty="0">
                <a:solidFill>
                  <a:schemeClr val="bg1">
                    <a:lumMod val="50000"/>
                  </a:schemeClr>
                </a:solidFill>
              </a:rPr>
              <a:t>3</a:t>
            </a:r>
            <a:endParaRPr lang="en-ZA" b="1" dirty="0">
              <a:solidFill>
                <a:schemeClr val="bg1">
                  <a:lumMod val="50000"/>
                </a:schemeClr>
              </a:solidFill>
            </a:endParaRPr>
          </a:p>
        </p:txBody>
      </p:sp>
      <p:cxnSp>
        <p:nvCxnSpPr>
          <p:cNvPr id="36" name="Straight Connector 35"/>
          <p:cNvCxnSpPr/>
          <p:nvPr/>
        </p:nvCxnSpPr>
        <p:spPr>
          <a:xfrm>
            <a:off x="0" y="1042020"/>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214422" y="1220766"/>
            <a:ext cx="5000660" cy="369332"/>
          </a:xfrm>
          <a:prstGeom prst="rect">
            <a:avLst/>
          </a:prstGeom>
          <a:noFill/>
        </p:spPr>
        <p:txBody>
          <a:bodyPr wrap="square" rtlCol="0">
            <a:spAutoFit/>
          </a:bodyPr>
          <a:lstStyle/>
          <a:p>
            <a:endParaRPr lang="en-ZA" dirty="0"/>
          </a:p>
        </p:txBody>
      </p:sp>
      <p:sp>
        <p:nvSpPr>
          <p:cNvPr id="53" name="Isosceles Triangle 52"/>
          <p:cNvSpPr/>
          <p:nvPr/>
        </p:nvSpPr>
        <p:spPr>
          <a:xfrm rot="5400000">
            <a:off x="-231775" y="5595620"/>
            <a:ext cx="2169160" cy="1706245"/>
          </a:xfrm>
          <a:prstGeom prst="triangl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cxnSp>
        <p:nvCxnSpPr>
          <p:cNvPr id="23" name="Straight Connector 22"/>
          <p:cNvCxnSpPr/>
          <p:nvPr/>
        </p:nvCxnSpPr>
        <p:spPr>
          <a:xfrm>
            <a:off x="-27384" y="4545192"/>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215082" y="8643966"/>
            <a:ext cx="357190" cy="357190"/>
          </a:xfrm>
          <a:prstGeom prst="ellipse">
            <a:avLst/>
          </a:prstGeom>
          <a:solidFill>
            <a:srgbClr val="0055A9"/>
          </a:solid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7" name="TextBox 36"/>
          <p:cNvSpPr txBox="1"/>
          <p:nvPr/>
        </p:nvSpPr>
        <p:spPr>
          <a:xfrm>
            <a:off x="6215082" y="8631824"/>
            <a:ext cx="571504" cy="369332"/>
          </a:xfrm>
          <a:prstGeom prst="rect">
            <a:avLst/>
          </a:prstGeom>
          <a:noFill/>
        </p:spPr>
        <p:txBody>
          <a:bodyPr wrap="square" rtlCol="0">
            <a:spAutoFit/>
          </a:bodyPr>
          <a:lstStyle/>
          <a:p>
            <a:r>
              <a:rPr lang="en-ZA" sz="100" b="1" dirty="0">
                <a:solidFill>
                  <a:schemeClr val="bg1">
                    <a:lumMod val="50000"/>
                  </a:schemeClr>
                </a:solidFill>
              </a:rPr>
              <a:t>            </a:t>
            </a:r>
            <a:r>
              <a:rPr lang="en-ZA" b="1" dirty="0">
                <a:solidFill>
                  <a:schemeClr val="bg1"/>
                </a:solidFill>
              </a:rPr>
              <a:t>4</a:t>
            </a:r>
            <a:endParaRPr lang="en-ZA" b="1" dirty="0">
              <a:solidFill>
                <a:schemeClr val="bg1"/>
              </a:solidFill>
            </a:endParaRPr>
          </a:p>
        </p:txBody>
      </p:sp>
      <p:sp>
        <p:nvSpPr>
          <p:cNvPr id="40" name="Rounded Rectangle 39"/>
          <p:cNvSpPr/>
          <p:nvPr/>
        </p:nvSpPr>
        <p:spPr>
          <a:xfrm>
            <a:off x="1025376" y="4788024"/>
            <a:ext cx="5571976" cy="792088"/>
          </a:xfrm>
          <a:prstGeom prst="round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5" name="Rectangle 4"/>
          <p:cNvSpPr>
            <a:spLocks noChangeArrowheads="1"/>
          </p:cNvSpPr>
          <p:nvPr>
            <p:custDataLst>
              <p:tags r:id="rId3"/>
            </p:custDataLst>
          </p:nvPr>
        </p:nvSpPr>
        <p:spPr bwMode="auto">
          <a:xfrm>
            <a:off x="1044186" y="4729193"/>
            <a:ext cx="5553166" cy="768350"/>
          </a:xfrm>
          <a:prstGeom prst="rect">
            <a:avLst/>
          </a:prstGeom>
          <a:noFill/>
          <a:ln w="9525">
            <a:noFill/>
            <a:miter lim="800000"/>
          </a:ln>
          <a:effectLst/>
        </p:spPr>
        <p:txBody>
          <a:bodyPr vert="horz" wrap="square" lIns="91440" tIns="45720" rIns="91440" bIns="45720" numCol="1" anchor="ctr" anchorCtr="0" compatLnSpc="1">
            <a:spAutoFit/>
          </a:bodyPr>
          <a:lstStyle/>
          <a:p>
            <a:endParaRPr lang="en-ZA" sz="1100" dirty="0"/>
          </a:p>
          <a:p>
            <a:r>
              <a:rPr lang="en-ZA" sz="1100" b="1" dirty="0">
                <a:solidFill>
                  <a:schemeClr val="tx1"/>
                </a:solidFill>
              </a:rPr>
              <a:t>We strive to position ourselves as the most respected and sought-after contract cleaning and facilities support service provider in South Africa. We aim to foster a partnership philosophy predicated on robust and trustworthy relationships with our key stakeholder</a:t>
            </a:r>
            <a:r>
              <a:rPr lang="en-ZA" sz="1100" dirty="0">
                <a:solidFill>
                  <a:schemeClr val="bg1"/>
                </a:solidFill>
              </a:rPr>
              <a:t>s.</a:t>
            </a:r>
            <a:endParaRPr lang="en-ZA" sz="1100" dirty="0">
              <a:solidFill>
                <a:schemeClr val="bg1"/>
              </a:solidFill>
            </a:endParaRPr>
          </a:p>
        </p:txBody>
      </p:sp>
      <p:sp>
        <p:nvSpPr>
          <p:cNvPr id="42" name="Rounded Rectangle 41"/>
          <p:cNvSpPr/>
          <p:nvPr/>
        </p:nvSpPr>
        <p:spPr>
          <a:xfrm>
            <a:off x="908720" y="1259632"/>
            <a:ext cx="5688632" cy="2736304"/>
          </a:xfrm>
          <a:prstGeom prst="round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076" name="Rectangle 4"/>
          <p:cNvSpPr>
            <a:spLocks noChangeArrowheads="1"/>
          </p:cNvSpPr>
          <p:nvPr/>
        </p:nvSpPr>
        <p:spPr bwMode="auto">
          <a:xfrm>
            <a:off x="1052830" y="1123950"/>
            <a:ext cx="5525770" cy="2820670"/>
          </a:xfrm>
          <a:prstGeom prst="rect">
            <a:avLst/>
          </a:prstGeom>
          <a:noFill/>
          <a:ln w="9525">
            <a:noFill/>
            <a:miter lim="800000"/>
          </a:ln>
          <a:effectLst/>
        </p:spPr>
        <p:txBody>
          <a:bodyPr vert="horz" wrap="square" lIns="91440" tIns="45720" rIns="91440" bIns="45720" numCol="1" anchor="ctr" anchorCtr="0" compatLnSpc="1">
            <a:noAutofit/>
          </a:bodyPr>
          <a:lstStyle/>
          <a:p>
            <a:pPr algn="just"/>
            <a:endParaRPr lang="en-ZA" sz="1100" b="1" dirty="0">
              <a:solidFill>
                <a:schemeClr val="bg1"/>
              </a:solidFill>
            </a:endParaRPr>
          </a:p>
          <a:p>
            <a:r>
              <a:rPr lang="en-ZA" altLang="en-US" sz="1200" b="1" dirty="0">
                <a:solidFill>
                  <a:srgbClr val="0055A9"/>
                </a:solidFill>
                <a:cs typeface="Arial" panose="020B0604020202020204" pitchFamily="34" charset="0"/>
              </a:rPr>
              <a:t>Light Cleaning care Hygienic</a:t>
            </a:r>
            <a:r>
              <a:rPr lang="en-US" sz="1200" b="1" dirty="0">
                <a:solidFill>
                  <a:srgbClr val="0055A9"/>
                </a:solidFill>
                <a:cs typeface="Arial" panose="020B0604020202020204" pitchFamily="34" charset="0"/>
              </a:rPr>
              <a:t> </a:t>
            </a:r>
            <a:r>
              <a:rPr lang="en-ZA" sz="1100" dirty="0"/>
              <a:t>is committed to providing the highest quality residential &amp; commercial cleaning service available by exceeding the expectations of our clients, as well as their employees, patients, students, and other visitors to their premises or facilities. Our internal online management system, ensures that our team adheres to the following four major management functions:</a:t>
            </a:r>
            <a:endParaRPr lang="en-ZA" sz="1100" dirty="0"/>
          </a:p>
          <a:p>
            <a:endParaRPr lang="en-ZA" sz="100" dirty="0"/>
          </a:p>
          <a:p>
            <a:endParaRPr lang="en-ZA" sz="100" dirty="0"/>
          </a:p>
          <a:p>
            <a:endParaRPr lang="en-ZA" sz="100" dirty="0"/>
          </a:p>
          <a:p>
            <a:r>
              <a:rPr lang="en-ZA" sz="1100" b="1" dirty="0">
                <a:solidFill>
                  <a:srgbClr val="0055A9"/>
                </a:solidFill>
                <a:effectLst/>
              </a:rPr>
              <a:t>Planning</a:t>
            </a:r>
            <a:r>
              <a:rPr lang="en-ZA" sz="1100" dirty="0">
                <a:solidFill>
                  <a:srgbClr val="0055A9"/>
                </a:solidFill>
                <a:effectLst>
                  <a:outerShdw blurRad="38100" dist="38100" dir="2700000" algn="tl">
                    <a:srgbClr val="000000">
                      <a:alpha val="43137"/>
                    </a:srgbClr>
                  </a:outerShdw>
                </a:effectLst>
              </a:rPr>
              <a:t>:</a:t>
            </a:r>
            <a:r>
              <a:rPr lang="en-ZA" sz="1100" dirty="0">
                <a:solidFill>
                  <a:srgbClr val="0055A9"/>
                </a:solidFill>
              </a:rPr>
              <a:t> </a:t>
            </a:r>
            <a:r>
              <a:rPr lang="en-ZA" sz="1100" dirty="0">
                <a:solidFill>
                  <a:schemeClr val="tx1"/>
                </a:solidFill>
              </a:rPr>
              <a:t>D</a:t>
            </a:r>
            <a:r>
              <a:rPr lang="en-ZA" sz="1100" dirty="0"/>
              <a:t>efining goals, establishing strategy and developing sub-plans to coordinate activities through a flexible management approach.</a:t>
            </a:r>
            <a:endParaRPr lang="en-ZA" sz="1100" dirty="0"/>
          </a:p>
          <a:p>
            <a:endParaRPr lang="en-ZA" sz="100" dirty="0"/>
          </a:p>
          <a:p>
            <a:endParaRPr lang="en-ZA" sz="100" dirty="0"/>
          </a:p>
          <a:p>
            <a:endParaRPr lang="en-ZA" sz="100" dirty="0"/>
          </a:p>
          <a:p>
            <a:r>
              <a:rPr lang="en-ZA" sz="1100" b="1" dirty="0">
                <a:solidFill>
                  <a:srgbClr val="0055A9"/>
                </a:solidFill>
                <a:effectLst/>
              </a:rPr>
              <a:t>Quality of Work</a:t>
            </a:r>
            <a:r>
              <a:rPr lang="en-ZA" sz="1100" dirty="0">
                <a:solidFill>
                  <a:srgbClr val="0055A9"/>
                </a:solidFill>
                <a:effectLst>
                  <a:outerShdw blurRad="38100" dist="38100" dir="2700000" algn="tl">
                    <a:srgbClr val="000000">
                      <a:alpha val="43137"/>
                    </a:srgbClr>
                  </a:outerShdw>
                </a:effectLst>
              </a:rPr>
              <a:t>:</a:t>
            </a:r>
            <a:r>
              <a:rPr lang="en-ZA" sz="1100" dirty="0">
                <a:solidFill>
                  <a:schemeClr val="tx1"/>
                </a:solidFill>
              </a:rPr>
              <a:t> Delivering consistently clean and sanitary spaces, meeting agreed-upon standards, and addressing customer needs are key indicators of reliable services .</a:t>
            </a:r>
            <a:endParaRPr lang="en-ZA" sz="1100" dirty="0">
              <a:solidFill>
                <a:schemeClr val="tx1"/>
              </a:solidFill>
            </a:endParaRPr>
          </a:p>
          <a:p>
            <a:endParaRPr lang="en-ZA" sz="100" dirty="0">
              <a:solidFill>
                <a:schemeClr val="tx1"/>
              </a:solidFill>
            </a:endParaRPr>
          </a:p>
          <a:p>
            <a:endParaRPr lang="en-ZA" sz="100" dirty="0">
              <a:solidFill>
                <a:schemeClr val="tx1"/>
              </a:solidFill>
            </a:endParaRPr>
          </a:p>
          <a:p>
            <a:endParaRPr lang="en-ZA" sz="100" dirty="0">
              <a:solidFill>
                <a:schemeClr val="tx1"/>
              </a:solidFill>
            </a:endParaRPr>
          </a:p>
          <a:p>
            <a:r>
              <a:rPr lang="en-ZA" sz="1100" b="1" dirty="0">
                <a:solidFill>
                  <a:srgbClr val="0055A9"/>
                </a:solidFill>
                <a:effectLst/>
              </a:rPr>
              <a:t>Consistency</a:t>
            </a:r>
            <a:r>
              <a:rPr lang="en-ZA" sz="1100" dirty="0">
                <a:solidFill>
                  <a:srgbClr val="0055A9"/>
                </a:solidFill>
                <a:effectLst>
                  <a:outerShdw blurRad="38100" dist="38100" dir="2700000" algn="tl">
                    <a:srgbClr val="000000">
                      <a:alpha val="43137"/>
                    </a:srgbClr>
                  </a:outerShdw>
                </a:effectLst>
              </a:rPr>
              <a:t>:</a:t>
            </a:r>
            <a:r>
              <a:rPr lang="en-ZA" sz="1100" dirty="0">
                <a:effectLst/>
              </a:rPr>
              <a:t> Regular, on-time cleaning appointements are essential for maintaining a consistent level of cleanliness and building</a:t>
            </a:r>
            <a:r>
              <a:rPr lang="en-ZA" sz="1100" dirty="0">
                <a:effectLst>
                  <a:outerShdw blurRad="38100" dist="38100" dir="2700000" algn="tl">
                    <a:srgbClr val="000000">
                      <a:alpha val="43137"/>
                    </a:srgbClr>
                  </a:outerShdw>
                </a:effectLst>
              </a:rPr>
              <a:t> </a:t>
            </a:r>
            <a:r>
              <a:rPr lang="en-ZA" sz="1100" dirty="0">
                <a:effectLst/>
              </a:rPr>
              <a:t>customer</a:t>
            </a:r>
            <a:r>
              <a:rPr lang="en-ZA" sz="1100" dirty="0">
                <a:effectLst/>
              </a:rPr>
              <a:t> trust</a:t>
            </a:r>
            <a:r>
              <a:rPr lang="en-ZA" sz="1100" dirty="0">
                <a:effectLst>
                  <a:outerShdw blurRad="38100" dist="38100" dir="2700000" algn="tl">
                    <a:srgbClr val="000000">
                      <a:alpha val="43137"/>
                    </a:srgbClr>
                  </a:outerShdw>
                </a:effectLst>
              </a:rPr>
              <a:t>.</a:t>
            </a:r>
            <a:endParaRPr lang="en-ZA" sz="1100" dirty="0"/>
          </a:p>
          <a:p>
            <a:endParaRPr lang="en-ZA" sz="100" dirty="0"/>
          </a:p>
          <a:p>
            <a:endParaRPr lang="en-ZA" sz="100" dirty="0"/>
          </a:p>
          <a:p>
            <a:endParaRPr lang="en-ZA" sz="100" dirty="0"/>
          </a:p>
          <a:p>
            <a:r>
              <a:rPr lang="en-ZA" sz="1100" b="1" dirty="0">
                <a:solidFill>
                  <a:srgbClr val="0055A9"/>
                </a:solidFill>
                <a:effectLst/>
              </a:rPr>
              <a:t>Controlling</a:t>
            </a:r>
            <a:r>
              <a:rPr lang="en-ZA" sz="1100" dirty="0">
                <a:solidFill>
                  <a:srgbClr val="0055A9"/>
                </a:solidFill>
                <a:effectLst>
                  <a:outerShdw blurRad="38100" dist="38100" dir="2700000" algn="tl">
                    <a:srgbClr val="000000">
                      <a:alpha val="43137"/>
                    </a:srgbClr>
                  </a:outerShdw>
                </a:effectLst>
              </a:rPr>
              <a:t>: </a:t>
            </a:r>
            <a:r>
              <a:rPr lang="en-ZA" sz="1100" dirty="0"/>
              <a:t>regular audits and maintenance activities are executed to ensure that tasks are accomplished as planned, with outcomes reviewed and evaluated with the aim of continuous improvement.</a:t>
            </a:r>
            <a:endParaRPr lang="en-ZA" sz="1100" dirty="0"/>
          </a:p>
        </p:txBody>
      </p:sp>
      <p:sp>
        <p:nvSpPr>
          <p:cNvPr id="47" name="Rectangle 46"/>
          <p:cNvSpPr/>
          <p:nvPr/>
        </p:nvSpPr>
        <p:spPr>
          <a:xfrm>
            <a:off x="1124744" y="827584"/>
            <a:ext cx="1512168"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3" name="TextBox 42"/>
          <p:cNvSpPr txBox="1"/>
          <p:nvPr/>
        </p:nvSpPr>
        <p:spPr>
          <a:xfrm>
            <a:off x="1071245" y="626110"/>
            <a:ext cx="1786255" cy="554990"/>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noAutofit/>
          </a:bodyPr>
          <a:lstStyle/>
          <a:p>
            <a:r>
              <a:rPr lang="en-ZA" sz="2000" b="1" dirty="0">
                <a:solidFill>
                  <a:schemeClr val="bg1"/>
                </a:solidFill>
              </a:rPr>
              <a:t>Our Mission</a:t>
            </a:r>
            <a:endParaRPr lang="en-ZA" sz="2000" b="1" dirty="0">
              <a:solidFill>
                <a:schemeClr val="bg1"/>
              </a:solidFill>
            </a:endParaRPr>
          </a:p>
        </p:txBody>
      </p:sp>
      <p:sp>
        <p:nvSpPr>
          <p:cNvPr id="50" name="Rectangle 49"/>
          <p:cNvSpPr/>
          <p:nvPr/>
        </p:nvSpPr>
        <p:spPr>
          <a:xfrm>
            <a:off x="1124744" y="4331593"/>
            <a:ext cx="1512168" cy="360040"/>
          </a:xfrm>
          <a:prstGeom prst="rect">
            <a:avLst/>
          </a:prstGeom>
          <a:solidFill>
            <a:srgbClr val="0055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sp>
        <p:nvSpPr>
          <p:cNvPr id="24" name="TextBox 23"/>
          <p:cNvSpPr txBox="1"/>
          <p:nvPr/>
        </p:nvSpPr>
        <p:spPr>
          <a:xfrm>
            <a:off x="1138994" y="4287958"/>
            <a:ext cx="1785950" cy="400110"/>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spAutoFit/>
          </a:bodyPr>
          <a:lstStyle/>
          <a:p>
            <a:r>
              <a:rPr lang="en-ZA" sz="2000" b="1" dirty="0">
                <a:solidFill>
                  <a:schemeClr val="bg1"/>
                </a:solidFill>
              </a:rPr>
              <a:t>Our Vision</a:t>
            </a:r>
            <a:endParaRPr lang="en-ZA" sz="2000" b="1" dirty="0">
              <a:solidFill>
                <a:schemeClr val="bg1"/>
              </a:solidFill>
            </a:endParaRPr>
          </a:p>
        </p:txBody>
      </p:sp>
      <p:sp>
        <p:nvSpPr>
          <p:cNvPr id="26" name="Rectangle 25"/>
          <p:cNvSpPr/>
          <p:nvPr/>
        </p:nvSpPr>
        <p:spPr>
          <a:xfrm>
            <a:off x="-1577308" y="-2556792"/>
            <a:ext cx="10478916" cy="24107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flipV="1">
            <a:off x="-2835695" y="-521032"/>
            <a:ext cx="2816885" cy="99163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9" name="Rectangle 38"/>
          <p:cNvSpPr/>
          <p:nvPr/>
        </p:nvSpPr>
        <p:spPr>
          <a:xfrm flipV="1">
            <a:off x="6964122" y="-396553"/>
            <a:ext cx="2225489" cy="103128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Picture 19" descr="C:\Users\Oxfam\Downloads\light cleaning Logo.jpglight cleaning Logo"/>
          <p:cNvPicPr>
            <a:picLocks noChangeAspect="1"/>
          </p:cNvPicPr>
          <p:nvPr/>
        </p:nvPicPr>
        <p:blipFill>
          <a:blip r:embed="rId4"/>
          <a:srcRect t="17965" b="17965"/>
          <a:stretch>
            <a:fillRect/>
          </a:stretch>
        </p:blipFill>
        <p:spPr>
          <a:xfrm>
            <a:off x="189865" y="7641590"/>
            <a:ext cx="1122045" cy="9315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Depositphotos_2446803_m.jpg"/>
          <p:cNvPicPr>
            <a:picLocks noChangeAspect="1"/>
          </p:cNvPicPr>
          <p:nvPr/>
        </p:nvPicPr>
        <p:blipFill>
          <a:blip r:embed="rId1" cstate="print"/>
          <a:stretch>
            <a:fillRect/>
          </a:stretch>
        </p:blipFill>
        <p:spPr>
          <a:xfrm>
            <a:off x="-1128395" y="-146050"/>
            <a:ext cx="10318115" cy="9286875"/>
          </a:xfrm>
          <a:prstGeom prst="rect">
            <a:avLst/>
          </a:prstGeom>
        </p:spPr>
      </p:pic>
      <p:sp>
        <p:nvSpPr>
          <p:cNvPr id="30" name="Rectangle 29"/>
          <p:cNvSpPr/>
          <p:nvPr/>
        </p:nvSpPr>
        <p:spPr>
          <a:xfrm>
            <a:off x="-133985" y="7747635"/>
            <a:ext cx="7091680" cy="902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23553" name="Picture 1" descr="profile pics 4"/>
          <p:cNvPicPr>
            <a:picLocks noChangeAspect="1" noChangeArrowheads="1"/>
          </p:cNvPicPr>
          <p:nvPr/>
        </p:nvPicPr>
        <p:blipFill>
          <a:blip r:embed="rId2" cstate="print">
            <a:lum bright="-40000" contrast="-40000"/>
          </a:blip>
          <a:stretch>
            <a:fillRect/>
          </a:stretch>
        </p:blipFill>
        <p:spPr bwMode="auto">
          <a:xfrm>
            <a:off x="1052830" y="1570355"/>
            <a:ext cx="5256530" cy="3295650"/>
          </a:xfrm>
          <a:prstGeom prst="rect">
            <a:avLst/>
          </a:prstGeom>
          <a:ln>
            <a:noFill/>
          </a:ln>
          <a:effectLst>
            <a:outerShdw blurRad="190500" algn="tl" rotWithShape="0">
              <a:srgbClr val="000000">
                <a:alpha val="70000"/>
              </a:srgbClr>
            </a:outerShdw>
          </a:effectLst>
        </p:spPr>
      </p:pic>
      <p:cxnSp>
        <p:nvCxnSpPr>
          <p:cNvPr id="12" name="Straight Connector 11"/>
          <p:cNvCxnSpPr/>
          <p:nvPr/>
        </p:nvCxnSpPr>
        <p:spPr>
          <a:xfrm>
            <a:off x="0" y="1288207"/>
            <a:ext cx="1071546" cy="1588"/>
          </a:xfrm>
          <a:prstGeom prst="line">
            <a:avLst/>
          </a:prstGeom>
          <a:ln>
            <a:solidFill>
              <a:srgbClr val="FFC2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071245" y="867410"/>
            <a:ext cx="3221355" cy="401955"/>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noAutofit/>
          </a:bodyPr>
          <a:lstStyle/>
          <a:p>
            <a:r>
              <a:rPr lang="en-ZA" sz="2000" b="1" dirty="0"/>
              <a:t>Our Services </a:t>
            </a:r>
            <a:endParaRPr lang="en-ZA" sz="2000" b="1" dirty="0"/>
          </a:p>
        </p:txBody>
      </p:sp>
      <p:sp>
        <p:nvSpPr>
          <p:cNvPr id="19" name="TextBox 18"/>
          <p:cNvSpPr txBox="1"/>
          <p:nvPr/>
        </p:nvSpPr>
        <p:spPr>
          <a:xfrm>
            <a:off x="4653280" y="1220470"/>
            <a:ext cx="1490345" cy="368300"/>
          </a:xfrm>
          <a:prstGeom prst="rect">
            <a:avLst/>
          </a:prstGeom>
          <a:noFill/>
          <a:ln w="9525" cap="flat" cmpd="sng" algn="ctr">
            <a:solidFill>
              <a:schemeClr val="accent2"/>
            </a:solidFill>
            <a:prstDash val="dash"/>
          </a:ln>
          <a:extLst>
            <a:ext uri="{909E8E84-426E-40DD-AFC4-6F175D3DCCD1}">
              <a14:hiddenFill xmlns:a14="http://schemas.microsoft.com/office/drawing/2010/main">
                <a:solidFill>
                  <a:srgbClr val="C00000"/>
                </a:solidFill>
              </a14:hiddenFill>
            </a:ext>
          </a:extLst>
        </p:spPr>
        <p:style>
          <a:lnRef idx="0">
            <a:schemeClr val="accent1"/>
          </a:lnRef>
          <a:fillRef idx="0">
            <a:srgbClr val="FFFFFF"/>
          </a:fillRef>
          <a:effectRef idx="0">
            <a:srgbClr val="FFFFFF"/>
          </a:effectRef>
          <a:fontRef idx="minor">
            <a:schemeClr val="tx1"/>
          </a:fontRef>
        </p:style>
        <p:txBody>
          <a:bodyPr wrap="square" rtlCol="0">
            <a:spAutoFit/>
          </a:bodyPr>
          <a:lstStyle/>
          <a:p>
            <a:endParaRPr lang="en-ZA" dirty="0"/>
          </a:p>
        </p:txBody>
      </p:sp>
      <p:sp>
        <p:nvSpPr>
          <p:cNvPr id="20" name="Rectangle 4"/>
          <p:cNvSpPr>
            <a:spLocks noChangeArrowheads="1"/>
          </p:cNvSpPr>
          <p:nvPr>
            <p:custDataLst>
              <p:tags r:id="rId3"/>
            </p:custDataLst>
          </p:nvPr>
        </p:nvSpPr>
        <p:spPr bwMode="auto">
          <a:xfrm>
            <a:off x="1124585" y="2177415"/>
            <a:ext cx="5184775" cy="1962785"/>
          </a:xfrm>
          <a:prstGeom prst="rect">
            <a:avLst/>
          </a:prstGeom>
          <a:noFill/>
          <a:ln w="9525">
            <a:noFill/>
            <a:miter lim="800000"/>
          </a:ln>
          <a:effectLst/>
        </p:spPr>
        <p:txBody>
          <a:bodyPr vert="horz" wrap="square" lIns="91440" tIns="45720" rIns="91440" bIns="45720" numCol="1" anchor="ctr" anchorCtr="0" compatLnSpc="1">
            <a:noAutofit/>
          </a:bodyPr>
          <a:lstStyle/>
          <a:p>
            <a:pPr algn="just" fontAlgn="base"/>
            <a:endParaRPr lang="en-ZA" sz="1100" b="1" dirty="0">
              <a:solidFill>
                <a:schemeClr val="bg1"/>
              </a:solidFill>
            </a:endParaRPr>
          </a:p>
          <a:p>
            <a:pPr algn="just" fontAlgn="base"/>
            <a:r>
              <a:rPr lang="en-ZA" sz="1100" b="1" dirty="0">
                <a:solidFill>
                  <a:schemeClr val="bg1"/>
                </a:solidFill>
                <a:sym typeface="+mn-ea"/>
              </a:rPr>
              <a:t>Light Cleaning Care Hygienic Services is committed to providing exceptional cleaning services that exceed industry standards. Our team of experienced professionals is dedicated to maintaining the highest levels of cleanliness, hygiene, and safety for our clients. We offer a comprehensive suite of services, including office cleaning, industrial cleaning, and specialized cleaning solutions, all tailored to meet the unique needs of our commercial and industrial clients. Our company's mission is to create a clean, healthy, and productive environment that supports the success of our clients' businesses. We take pride in our attention to detail, our commitment to sustainability, and our unwavering focus on customer satisfaction.</a:t>
            </a:r>
            <a:endParaRPr lang="en-ZA" sz="1100" b="1" dirty="0">
              <a:solidFill>
                <a:schemeClr val="bg1"/>
              </a:solidFill>
              <a:sym typeface="+mn-ea"/>
            </a:endParaRPr>
          </a:p>
          <a:p>
            <a:pPr algn="just" fontAlgn="base"/>
            <a:endParaRPr lang="en-ZA" sz="800" dirty="0">
              <a:solidFill>
                <a:schemeClr val="bg1"/>
              </a:solidFill>
            </a:endParaRPr>
          </a:p>
          <a:p>
            <a:pPr algn="just" fontAlgn="base"/>
            <a:r>
              <a:rPr lang="en-ZA" sz="1100" b="1" dirty="0">
                <a:solidFill>
                  <a:schemeClr val="bg1"/>
                </a:solidFill>
              </a:rPr>
              <a:t> We offer a full range of Professional Services, Including:</a:t>
            </a:r>
            <a:endParaRPr lang="en-ZA" sz="1100" b="1" dirty="0">
              <a:solidFill>
                <a:schemeClr val="bg1"/>
              </a:solidFill>
            </a:endParaRPr>
          </a:p>
          <a:p>
            <a:pPr algn="just" fontAlgn="base"/>
            <a:endParaRPr lang="en-ZA" sz="300" b="1" dirty="0">
              <a:solidFill>
                <a:schemeClr val="bg1"/>
              </a:solidFill>
            </a:endParaRPr>
          </a:p>
          <a:p>
            <a:pPr algn="just" fontAlgn="base"/>
            <a:endParaRPr lang="en-ZA" sz="300" b="1" dirty="0">
              <a:solidFill>
                <a:schemeClr val="bg1"/>
              </a:solidFill>
            </a:endParaRPr>
          </a:p>
          <a:p>
            <a:pPr algn="just" fontAlgn="base"/>
            <a:endParaRPr lang="en-ZA" sz="300" b="1" dirty="0">
              <a:solidFill>
                <a:schemeClr val="bg1"/>
              </a:solidFill>
            </a:endParaRPr>
          </a:p>
          <a:p>
            <a:pPr algn="just" fontAlgn="base"/>
            <a:endParaRPr lang="en-ZA" sz="300" b="1" dirty="0">
              <a:solidFill>
                <a:schemeClr val="bg1"/>
              </a:solidFill>
            </a:endParaRPr>
          </a:p>
          <a:p>
            <a:pPr lvl="0" algn="just" fontAlgn="base"/>
            <a:r>
              <a:rPr lang="en-ZA" sz="1400" b="1" dirty="0">
                <a:solidFill>
                  <a:srgbClr val="0055A9"/>
                </a:solidFill>
                <a:cs typeface="Times New Roman" panose="02020603050405020304"/>
              </a:rPr>
              <a:t>√ </a:t>
            </a:r>
            <a:r>
              <a:rPr lang="en-ZA" sz="1400" b="1" dirty="0">
                <a:solidFill>
                  <a:schemeClr val="bg1"/>
                </a:solidFill>
                <a:cs typeface="Times New Roman" panose="02020603050405020304"/>
              </a:rPr>
              <a:t> </a:t>
            </a:r>
            <a:r>
              <a:rPr lang="en-ZA" sz="1400" b="1" dirty="0">
                <a:solidFill>
                  <a:schemeClr val="bg1"/>
                </a:solidFill>
              </a:rPr>
              <a:t>Contract Cleaning Services       </a:t>
            </a:r>
            <a:r>
              <a:rPr lang="en-ZA" sz="1400" b="1" dirty="0">
                <a:solidFill>
                  <a:schemeClr val="bg1"/>
                </a:solidFill>
                <a:sym typeface="+mn-ea"/>
              </a:rPr>
              <a:t> </a:t>
            </a:r>
            <a:r>
              <a:rPr lang="en-ZA" sz="1400" b="1" dirty="0">
                <a:solidFill>
                  <a:srgbClr val="0055A9"/>
                </a:solidFill>
                <a:cs typeface="Times New Roman" panose="02020603050405020304"/>
                <a:sym typeface="+mn-ea"/>
              </a:rPr>
              <a:t>√</a:t>
            </a:r>
            <a:r>
              <a:rPr lang="en-ZA" sz="1400" b="1" dirty="0">
                <a:solidFill>
                  <a:srgbClr val="30CA00"/>
                </a:solidFill>
                <a:cs typeface="Times New Roman" panose="02020603050405020304"/>
                <a:sym typeface="+mn-ea"/>
              </a:rPr>
              <a:t> </a:t>
            </a:r>
            <a:r>
              <a:rPr lang="en-ZA" sz="1400" b="1" dirty="0">
                <a:solidFill>
                  <a:schemeClr val="bg1"/>
                </a:solidFill>
                <a:cs typeface="Times New Roman" panose="02020603050405020304"/>
                <a:sym typeface="+mn-ea"/>
              </a:rPr>
              <a:t>Move-in/ Move-out </a:t>
            </a:r>
            <a:endParaRPr lang="en-ZA" sz="1400" b="1" dirty="0">
              <a:solidFill>
                <a:srgbClr val="30CA00"/>
              </a:solidFill>
              <a:cs typeface="Times New Roman" panose="02020603050405020304"/>
              <a:sym typeface="+mn-ea"/>
            </a:endParaRPr>
          </a:p>
          <a:p>
            <a:pPr indent="0" algn="just" fontAlgn="base">
              <a:buFont typeface="Wingdings" panose="05000000000000000000" charset="0"/>
              <a:buNone/>
            </a:pPr>
            <a:r>
              <a:rPr lang="en-ZA" sz="1400" b="1" dirty="0">
                <a:solidFill>
                  <a:srgbClr val="0055A9"/>
                </a:solidFill>
                <a:cs typeface="Times New Roman" panose="02020603050405020304"/>
              </a:rPr>
              <a:t>√</a:t>
            </a:r>
            <a:r>
              <a:rPr lang="en-ZA" sz="1400" b="1" dirty="0">
                <a:solidFill>
                  <a:srgbClr val="30CA00"/>
                </a:solidFill>
                <a:cs typeface="Times New Roman" panose="02020603050405020304"/>
              </a:rPr>
              <a:t>  </a:t>
            </a:r>
            <a:r>
              <a:rPr lang="en-ZA" sz="1400" b="1" dirty="0">
                <a:solidFill>
                  <a:schemeClr val="bg1"/>
                </a:solidFill>
              </a:rPr>
              <a:t>Once-off Cleaning                       </a:t>
            </a:r>
            <a:r>
              <a:rPr lang="en-ZA" sz="1400" b="1" dirty="0">
                <a:solidFill>
                  <a:srgbClr val="0055A9"/>
                </a:solidFill>
                <a:cs typeface="Times New Roman" panose="02020603050405020304"/>
                <a:sym typeface="+mn-ea"/>
              </a:rPr>
              <a:t>√ </a:t>
            </a:r>
            <a:r>
              <a:rPr lang="en-ZA" sz="1400" b="1" dirty="0">
                <a:solidFill>
                  <a:schemeClr val="bg1"/>
                </a:solidFill>
                <a:cs typeface="Times New Roman" panose="02020603050405020304"/>
                <a:sym typeface="+mn-ea"/>
              </a:rPr>
              <a:t> Taining</a:t>
            </a:r>
            <a:endParaRPr lang="en-ZA" sz="1400" b="1" dirty="0">
              <a:solidFill>
                <a:schemeClr val="bg1"/>
              </a:solidFill>
            </a:endParaRPr>
          </a:p>
          <a:p>
            <a:pPr algn="just" fontAlgn="base"/>
            <a:r>
              <a:rPr lang="en-ZA" sz="1400" b="1" dirty="0">
                <a:solidFill>
                  <a:srgbClr val="0055A9"/>
                </a:solidFill>
                <a:cs typeface="Times New Roman" panose="02020603050405020304"/>
              </a:rPr>
              <a:t>√</a:t>
            </a:r>
            <a:r>
              <a:rPr lang="en-ZA" sz="1400" b="1" dirty="0">
                <a:solidFill>
                  <a:srgbClr val="30CA00"/>
                </a:solidFill>
                <a:cs typeface="Times New Roman" panose="02020603050405020304"/>
              </a:rPr>
              <a:t>  </a:t>
            </a:r>
            <a:r>
              <a:rPr lang="en-ZA" sz="1400" b="1" dirty="0">
                <a:solidFill>
                  <a:schemeClr val="bg1"/>
                </a:solidFill>
              </a:rPr>
              <a:t>Industrial Cleaning                      </a:t>
            </a:r>
            <a:endParaRPr lang="en-ZA" sz="1400" b="1" dirty="0">
              <a:solidFill>
                <a:schemeClr val="bg1"/>
              </a:solidFill>
            </a:endParaRPr>
          </a:p>
          <a:p>
            <a:pPr algn="just" fontAlgn="base"/>
            <a:r>
              <a:rPr lang="en-ZA" sz="1400" b="1" dirty="0">
                <a:solidFill>
                  <a:srgbClr val="0055A9"/>
                </a:solidFill>
                <a:cs typeface="Times New Roman" panose="02020603050405020304"/>
              </a:rPr>
              <a:t>√</a:t>
            </a:r>
            <a:r>
              <a:rPr lang="en-ZA" sz="1400" b="1" dirty="0">
                <a:solidFill>
                  <a:srgbClr val="30CA00"/>
                </a:solidFill>
                <a:cs typeface="Times New Roman" panose="02020603050405020304"/>
              </a:rPr>
              <a:t>  </a:t>
            </a:r>
            <a:r>
              <a:rPr lang="en-ZA" sz="1400" b="1" dirty="0">
                <a:solidFill>
                  <a:schemeClr val="bg1"/>
                </a:solidFill>
                <a:cs typeface="Times New Roman" panose="02020603050405020304"/>
              </a:rPr>
              <a:t>Commercial Cleaning</a:t>
            </a:r>
            <a:r>
              <a:rPr lang="en-ZA" sz="1400" b="1" dirty="0">
                <a:solidFill>
                  <a:schemeClr val="bg1"/>
                </a:solidFill>
              </a:rPr>
              <a:t>    </a:t>
            </a:r>
            <a:r>
              <a:rPr lang="en-ZA" sz="1400" b="1" dirty="0">
                <a:solidFill>
                  <a:srgbClr val="30CA00"/>
                </a:solidFill>
              </a:rPr>
              <a:t>             </a:t>
            </a:r>
            <a:r>
              <a:rPr lang="en-ZA" sz="1400" b="1" dirty="0">
                <a:solidFill>
                  <a:srgbClr val="0055A9"/>
                </a:solidFill>
              </a:rPr>
              <a:t> </a:t>
            </a:r>
            <a:r>
              <a:rPr lang="en-ZA" sz="1400" b="1" dirty="0">
                <a:solidFill>
                  <a:srgbClr val="0055A9"/>
                </a:solidFill>
                <a:cs typeface="Times New Roman" panose="02020603050405020304"/>
              </a:rPr>
              <a:t> </a:t>
            </a:r>
            <a:endParaRPr lang="en-ZA" sz="1400" b="1" dirty="0">
              <a:solidFill>
                <a:schemeClr val="bg1"/>
              </a:solidFill>
            </a:endParaRPr>
          </a:p>
          <a:p>
            <a:pPr algn="just"/>
            <a:r>
              <a:rPr lang="en-ZA" sz="1400" b="1" dirty="0">
                <a:solidFill>
                  <a:srgbClr val="0055A9"/>
                </a:solidFill>
                <a:cs typeface="Times New Roman" panose="02020603050405020304"/>
              </a:rPr>
              <a:t>√</a:t>
            </a:r>
            <a:r>
              <a:rPr lang="en-ZA" sz="1400" b="1" dirty="0">
                <a:solidFill>
                  <a:srgbClr val="30CA00"/>
                </a:solidFill>
                <a:cs typeface="Times New Roman" panose="02020603050405020304"/>
              </a:rPr>
              <a:t>  </a:t>
            </a:r>
            <a:r>
              <a:rPr lang="en-ZA" sz="1400" b="1" dirty="0">
                <a:solidFill>
                  <a:schemeClr val="bg1"/>
                </a:solidFill>
                <a:cs typeface="Times New Roman" panose="02020603050405020304"/>
              </a:rPr>
              <a:t>Waste Management</a:t>
            </a:r>
            <a:endParaRPr lang="en-ZA" sz="1400" b="1" dirty="0">
              <a:solidFill>
                <a:schemeClr val="bg1"/>
              </a:solidFill>
            </a:endParaRPr>
          </a:p>
          <a:p>
            <a:pPr algn="just"/>
            <a:endParaRPr lang="en-ZA" sz="1100" b="1" dirty="0">
              <a:solidFill>
                <a:schemeClr val="bg1"/>
              </a:solidFill>
            </a:endParaRPr>
          </a:p>
        </p:txBody>
      </p:sp>
      <p:cxnSp>
        <p:nvCxnSpPr>
          <p:cNvPr id="32" name="Straight Connector 31"/>
          <p:cNvCxnSpPr/>
          <p:nvPr/>
        </p:nvCxnSpPr>
        <p:spPr>
          <a:xfrm>
            <a:off x="0" y="5167114"/>
            <a:ext cx="1071546" cy="1588"/>
          </a:xfrm>
          <a:prstGeom prst="line">
            <a:avLst/>
          </a:prstGeom>
          <a:ln>
            <a:solidFill>
              <a:srgbClr val="FFC200"/>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71245" y="5063490"/>
            <a:ext cx="3221355" cy="455930"/>
          </a:xfrm>
          <a:prstGeom prst="rect">
            <a:avLst/>
          </a:prstGeom>
          <a:solidFill>
            <a:srgbClr val="C00000"/>
          </a:solidFill>
          <a:ln>
            <a:solidFill>
              <a:srgbClr val="0055A9"/>
            </a:solidFill>
          </a:ln>
        </p:spPr>
        <p:txBody>
          <a:bodyPr wrap="square" rtlCol="0">
            <a:noAutofit/>
          </a:bodyPr>
          <a:lstStyle/>
          <a:p>
            <a:r>
              <a:rPr lang="en-ZA" sz="2000" b="1" dirty="0"/>
              <a:t>Our Commitments</a:t>
            </a:r>
            <a:endParaRPr lang="en-ZA" sz="2000" b="1" dirty="0"/>
          </a:p>
        </p:txBody>
      </p:sp>
      <p:sp>
        <p:nvSpPr>
          <p:cNvPr id="37" name="Oval 36"/>
          <p:cNvSpPr/>
          <p:nvPr/>
        </p:nvSpPr>
        <p:spPr>
          <a:xfrm>
            <a:off x="6215082" y="8643966"/>
            <a:ext cx="357190" cy="357190"/>
          </a:xfrm>
          <a:prstGeom prst="ellipse">
            <a:avLst/>
          </a:prstGeom>
          <a:solidFill>
            <a:srgbClr val="0055A9"/>
          </a:solid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8" name="TextBox 37"/>
          <p:cNvSpPr txBox="1"/>
          <p:nvPr/>
        </p:nvSpPr>
        <p:spPr>
          <a:xfrm>
            <a:off x="6215082" y="8631824"/>
            <a:ext cx="571504" cy="369332"/>
          </a:xfrm>
          <a:prstGeom prst="rect">
            <a:avLst/>
          </a:prstGeom>
          <a:noFill/>
        </p:spPr>
        <p:txBody>
          <a:bodyPr wrap="square" rtlCol="0">
            <a:spAutoFit/>
          </a:bodyPr>
          <a:lstStyle/>
          <a:p>
            <a:r>
              <a:rPr lang="en-ZA" sz="100" b="1" dirty="0">
                <a:solidFill>
                  <a:schemeClr val="bg1">
                    <a:lumMod val="50000"/>
                  </a:schemeClr>
                </a:solidFill>
              </a:rPr>
              <a:t>            </a:t>
            </a:r>
            <a:r>
              <a:rPr lang="en-ZA" b="1" dirty="0">
                <a:solidFill>
                  <a:schemeClr val="bg1"/>
                </a:solidFill>
              </a:rPr>
              <a:t>5</a:t>
            </a:r>
            <a:endParaRPr lang="en-ZA" b="1" dirty="0">
              <a:solidFill>
                <a:schemeClr val="bg1"/>
              </a:solidFill>
            </a:endParaRPr>
          </a:p>
        </p:txBody>
      </p:sp>
      <p:sp>
        <p:nvSpPr>
          <p:cNvPr id="39" name="Rectangle 38"/>
          <p:cNvSpPr/>
          <p:nvPr/>
        </p:nvSpPr>
        <p:spPr>
          <a:xfrm>
            <a:off x="1062355" y="5740400"/>
            <a:ext cx="5247005" cy="1220470"/>
          </a:xfrm>
          <a:prstGeom prst="rect">
            <a:avLst/>
          </a:prstGeom>
          <a:solidFill>
            <a:schemeClr val="bg1">
              <a:alpha val="61000"/>
            </a:schemeClr>
          </a:solidFill>
          <a:ln>
            <a:solidFill>
              <a:srgbClr val="0055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TextBox 20"/>
          <p:cNvSpPr txBox="1"/>
          <p:nvPr/>
        </p:nvSpPr>
        <p:spPr>
          <a:xfrm>
            <a:off x="1052830" y="5772785"/>
            <a:ext cx="5217795" cy="1117600"/>
          </a:xfrm>
          <a:prstGeom prst="rect">
            <a:avLst/>
          </a:prstGeom>
          <a:noFill/>
        </p:spPr>
        <p:txBody>
          <a:bodyPr wrap="square" rtlCol="0">
            <a:noAutofit/>
          </a:bodyPr>
          <a:lstStyle/>
          <a:p>
            <a:pPr>
              <a:buFont typeface="Wingdings" panose="05000000000000000000" pitchFamily="2" charset="2"/>
              <a:buChar char="v"/>
            </a:pPr>
            <a:r>
              <a:rPr lang="en-ZA" sz="1100" dirty="0"/>
              <a:t> To conduct business in a respective and caring way towards all people.</a:t>
            </a:r>
            <a:endParaRPr lang="en-ZA" sz="1100" dirty="0"/>
          </a:p>
          <a:p>
            <a:pPr>
              <a:buFont typeface="Wingdings" panose="05000000000000000000" pitchFamily="2" charset="2"/>
              <a:buChar char="v"/>
            </a:pPr>
            <a:r>
              <a:rPr lang="en-ZA" sz="1100" dirty="0"/>
              <a:t> To improve our safety, health and environment performance.</a:t>
            </a:r>
            <a:endParaRPr lang="en-ZA" sz="1100" dirty="0"/>
          </a:p>
          <a:p>
            <a:pPr>
              <a:buFont typeface="Wingdings" panose="05000000000000000000" pitchFamily="2" charset="2"/>
              <a:buChar char="v"/>
            </a:pPr>
            <a:r>
              <a:rPr lang="en-ZA" sz="1100" dirty="0"/>
              <a:t> To comply with all applicable legal and agreed requirements.</a:t>
            </a:r>
            <a:endParaRPr lang="en-ZA" sz="1100" dirty="0"/>
          </a:p>
          <a:p>
            <a:pPr>
              <a:buFont typeface="Wingdings" panose="05000000000000000000" pitchFamily="2" charset="2"/>
              <a:buChar char="v"/>
            </a:pPr>
            <a:r>
              <a:rPr lang="en-ZA" sz="1100" dirty="0"/>
              <a:t> To promote co-operation with clients  to ensure health and safety at all sites.</a:t>
            </a:r>
            <a:endParaRPr lang="en-ZA" sz="1100" dirty="0"/>
          </a:p>
          <a:p>
            <a:pPr>
              <a:buFont typeface="Wingdings" panose="05000000000000000000" pitchFamily="2" charset="2"/>
              <a:buChar char="v"/>
            </a:pPr>
            <a:r>
              <a:rPr lang="en-ZA" sz="1100" dirty="0"/>
              <a:t> To employ technology and methods at all times to ensure an inherent safer work.</a:t>
            </a:r>
            <a:endParaRPr lang="en-ZA" sz="1100" dirty="0"/>
          </a:p>
          <a:p>
            <a:pPr>
              <a:buFont typeface="Wingdings" panose="05000000000000000000" pitchFamily="2" charset="2"/>
              <a:buChar char="v"/>
            </a:pPr>
            <a:r>
              <a:rPr lang="en-ZA" sz="1100" dirty="0"/>
              <a:t> To actively share the vision of a safe and healthy work place and environment.</a:t>
            </a:r>
            <a:endParaRPr lang="en-ZA" sz="1100" dirty="0"/>
          </a:p>
        </p:txBody>
      </p:sp>
      <p:sp>
        <p:nvSpPr>
          <p:cNvPr id="22" name="Rectangle 21"/>
          <p:cNvSpPr/>
          <p:nvPr/>
        </p:nvSpPr>
        <p:spPr>
          <a:xfrm>
            <a:off x="-1577308" y="-2556792"/>
            <a:ext cx="10478916" cy="24107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flipV="1">
            <a:off x="-2835695" y="-521030"/>
            <a:ext cx="2736304" cy="99163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p:cNvSpPr/>
          <p:nvPr/>
        </p:nvSpPr>
        <p:spPr>
          <a:xfrm flipV="1">
            <a:off x="6964122" y="-396553"/>
            <a:ext cx="2225489" cy="103128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Picture 19" descr="C:\Users\Oxfam\Downloads\light cleaning Logo.jpglight cleaning Logo"/>
          <p:cNvPicPr>
            <a:picLocks noChangeAspect="1"/>
          </p:cNvPicPr>
          <p:nvPr/>
        </p:nvPicPr>
        <p:blipFill>
          <a:blip r:embed="rId4"/>
          <a:srcRect t="17965" b="17965"/>
          <a:stretch>
            <a:fillRect/>
          </a:stretch>
        </p:blipFill>
        <p:spPr>
          <a:xfrm>
            <a:off x="-133985" y="7747000"/>
            <a:ext cx="1123315" cy="9036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Depositphotos_2446803_m.jpg"/>
          <p:cNvPicPr>
            <a:picLocks noChangeAspect="1"/>
          </p:cNvPicPr>
          <p:nvPr/>
        </p:nvPicPr>
        <p:blipFill>
          <a:blip r:embed="rId1" cstate="print"/>
          <a:stretch>
            <a:fillRect/>
          </a:stretch>
        </p:blipFill>
        <p:spPr>
          <a:xfrm>
            <a:off x="-1395730" y="-36195"/>
            <a:ext cx="10318115" cy="9184640"/>
          </a:xfrm>
          <a:prstGeom prst="rect">
            <a:avLst/>
          </a:prstGeom>
        </p:spPr>
      </p:pic>
      <p:sp>
        <p:nvSpPr>
          <p:cNvPr id="30" name="Rectangle 29"/>
          <p:cNvSpPr/>
          <p:nvPr/>
        </p:nvSpPr>
        <p:spPr>
          <a:xfrm>
            <a:off x="-95250" y="7856220"/>
            <a:ext cx="7060565" cy="744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6" name="Rectangle 25"/>
          <p:cNvSpPr/>
          <p:nvPr/>
        </p:nvSpPr>
        <p:spPr>
          <a:xfrm>
            <a:off x="-171450" y="478790"/>
            <a:ext cx="7136765" cy="73780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0" name="Rectangle 4"/>
          <p:cNvSpPr>
            <a:spLocks noChangeArrowheads="1"/>
          </p:cNvSpPr>
          <p:nvPr>
            <p:custDataLst>
              <p:tags r:id="rId2"/>
            </p:custDataLst>
          </p:nvPr>
        </p:nvSpPr>
        <p:spPr bwMode="auto">
          <a:xfrm>
            <a:off x="953135" y="942975"/>
            <a:ext cx="5456555" cy="2738755"/>
          </a:xfrm>
          <a:prstGeom prst="rect">
            <a:avLst/>
          </a:prstGeom>
          <a:noFill/>
          <a:ln w="9525">
            <a:noFill/>
            <a:miter lim="800000"/>
          </a:ln>
          <a:effectLst/>
        </p:spPr>
        <p:txBody>
          <a:bodyPr vert="horz" wrap="square" lIns="91440" tIns="45720" rIns="91440" bIns="45720" numCol="1" anchor="ctr" anchorCtr="0" compatLnSpc="1">
            <a:noAutofit/>
          </a:bodyPr>
          <a:lstStyle/>
          <a:p>
            <a:pPr lvl="0" algn="just">
              <a:lnSpc>
                <a:spcPct val="90000"/>
              </a:lnSpc>
            </a:pPr>
            <a:r>
              <a:rPr lang="en-ZA" sz="1200" b="1" dirty="0">
                <a:solidFill>
                  <a:srgbClr val="0055A9"/>
                </a:solidFill>
                <a:effectLst/>
                <a:latin typeface="Times New Roman" panose="02020603050405020304" charset="0"/>
                <a:cs typeface="Times New Roman" panose="02020603050405020304" charset="0"/>
                <a:sym typeface="+mn-ea"/>
              </a:rPr>
              <a:t>Respect</a:t>
            </a:r>
            <a:endParaRPr lang="en-ZA" sz="1200" b="1" dirty="0">
              <a:solidFill>
                <a:srgbClr val="0055A9"/>
              </a:solidFill>
              <a:effectLst/>
              <a:latin typeface="Times New Roman" panose="02020603050405020304" charset="0"/>
              <a:cs typeface="Times New Roman" panose="02020603050405020304" charset="0"/>
            </a:endParaRPr>
          </a:p>
          <a:p>
            <a:pPr lvl="0" algn="just">
              <a:lnSpc>
                <a:spcPct val="90000"/>
              </a:lnSpc>
            </a:pPr>
            <a:r>
              <a:rPr lang="en-ZA" sz="1200" dirty="0">
                <a:latin typeface="Times New Roman" panose="02020603050405020304" charset="0"/>
                <a:cs typeface="Times New Roman" panose="02020603050405020304" charset="0"/>
              </a:rPr>
              <a:t>Appreciating and Honoring each individual’s decisions and perspectives</a:t>
            </a:r>
            <a:r>
              <a:rPr lang="en-ZA" sz="1200" b="1" dirty="0">
                <a:latin typeface="+mj-lt"/>
              </a:rPr>
              <a:t>.</a:t>
            </a:r>
            <a:endParaRPr lang="en-ZA" sz="1200" b="1" dirty="0">
              <a:latin typeface="+mj-lt"/>
            </a:endParaRPr>
          </a:p>
          <a:p>
            <a:pPr lvl="0" algn="just">
              <a:lnSpc>
                <a:spcPct val="90000"/>
              </a:lnSpc>
            </a:pPr>
            <a:endParaRPr lang="en-ZA" sz="100" b="1" dirty="0">
              <a:latin typeface="+mj-lt"/>
            </a:endParaRPr>
          </a:p>
          <a:p>
            <a:pPr algn="just">
              <a:lnSpc>
                <a:spcPct val="90000"/>
              </a:lnSpc>
            </a:pPr>
            <a:r>
              <a:rPr lang="en-ZA" sz="1200" b="1" dirty="0">
                <a:solidFill>
                  <a:srgbClr val="0055A9"/>
                </a:solidFill>
                <a:effectLst/>
                <a:latin typeface="Times New Roman" panose="02020603050405020304" charset="0"/>
                <a:cs typeface="Times New Roman" panose="02020603050405020304" charset="0"/>
              </a:rPr>
              <a:t>Responsibility</a:t>
            </a:r>
            <a:endParaRPr lang="en-ZA" sz="1200" b="1" dirty="0">
              <a:solidFill>
                <a:srgbClr val="0055A9"/>
              </a:solidFill>
              <a:effectLst/>
              <a:latin typeface="Times New Roman" panose="02020603050405020304" charset="0"/>
              <a:cs typeface="Times New Roman" panose="02020603050405020304" charset="0"/>
            </a:endParaRPr>
          </a:p>
          <a:p>
            <a:pPr algn="just">
              <a:lnSpc>
                <a:spcPct val="90000"/>
              </a:lnSpc>
            </a:pPr>
            <a:r>
              <a:rPr lang="en-ZA" sz="1100" b="1" dirty="0">
                <a:solidFill>
                  <a:schemeClr val="tx1"/>
                </a:solidFill>
                <a:latin typeface="+mj-lt"/>
                <a:cs typeface="+mj-lt"/>
              </a:rPr>
              <a:t> </a:t>
            </a:r>
            <a:r>
              <a:rPr lang="en-ZA" sz="1100" dirty="0">
                <a:solidFill>
                  <a:schemeClr val="tx1"/>
                </a:solidFill>
                <a:latin typeface="+mj-lt"/>
                <a:cs typeface="+mj-lt"/>
              </a:rPr>
              <a:t>Acting with integrity towards our staff, our customers, the community and the    environment</a:t>
            </a:r>
            <a:endParaRPr lang="en-ZA" sz="1100" b="1" dirty="0">
              <a:solidFill>
                <a:schemeClr val="tx1"/>
              </a:solidFill>
              <a:latin typeface="+mj-lt"/>
              <a:cs typeface="+mj-lt"/>
            </a:endParaRPr>
          </a:p>
          <a:p>
            <a:pPr algn="just"/>
            <a:endParaRPr lang="en-ZA" sz="100" b="1" dirty="0">
              <a:solidFill>
                <a:schemeClr val="tx1"/>
              </a:solidFill>
              <a:latin typeface="+mj-lt"/>
            </a:endParaRPr>
          </a:p>
          <a:p>
            <a:pPr algn="just"/>
            <a:endParaRPr lang="en-ZA" sz="100" b="1" dirty="0">
              <a:latin typeface="+mj-lt"/>
            </a:endParaRPr>
          </a:p>
          <a:p>
            <a:pPr algn="just"/>
            <a:r>
              <a:rPr lang="en-ZA" sz="1200" b="1" dirty="0">
                <a:solidFill>
                  <a:srgbClr val="0055A9"/>
                </a:solidFill>
                <a:effectLst/>
                <a:latin typeface="Times New Roman" panose="02020603050405020304" charset="0"/>
                <a:cs typeface="Times New Roman" panose="02020603050405020304" charset="0"/>
              </a:rPr>
              <a:t>Caring</a:t>
            </a:r>
            <a:endParaRPr lang="en-ZA" sz="1200" b="1" dirty="0">
              <a:solidFill>
                <a:srgbClr val="0055A9"/>
              </a:solidFill>
              <a:effectLst/>
              <a:latin typeface="Times New Roman" panose="02020603050405020304" charset="0"/>
              <a:cs typeface="Times New Roman" panose="02020603050405020304" charset="0"/>
            </a:endParaRPr>
          </a:p>
          <a:p>
            <a:pPr algn="just"/>
            <a:r>
              <a:rPr lang="en-ZA" sz="1100" dirty="0">
                <a:latin typeface="+mj-lt"/>
              </a:rPr>
              <a:t> A duty of care for our staff, customers and the environment.</a:t>
            </a:r>
            <a:endParaRPr lang="en-ZA" sz="1200" dirty="0">
              <a:solidFill>
                <a:srgbClr val="0055A9"/>
              </a:solidFill>
              <a:effectLst>
                <a:outerShdw blurRad="38100" dist="38100" dir="2700000" algn="tl">
                  <a:srgbClr val="000000">
                    <a:alpha val="43137"/>
                  </a:srgbClr>
                </a:outerShdw>
              </a:effectLst>
              <a:latin typeface="+mj-lt"/>
            </a:endParaRPr>
          </a:p>
          <a:p>
            <a:pPr algn="just"/>
            <a:r>
              <a:rPr lang="en-ZA" sz="1200" b="1" dirty="0">
                <a:solidFill>
                  <a:srgbClr val="0055A9"/>
                </a:solidFill>
                <a:effectLst/>
                <a:latin typeface="Times New Roman" panose="02020603050405020304" charset="0"/>
                <a:cs typeface="Times New Roman" panose="02020603050405020304" charset="0"/>
                <a:sym typeface="+mn-ea"/>
              </a:rPr>
              <a:t>Excellence</a:t>
            </a:r>
            <a:endParaRPr lang="en-ZA" sz="1100" b="1" dirty="0">
              <a:solidFill>
                <a:srgbClr val="0055A9"/>
              </a:solidFill>
              <a:effectLst/>
              <a:latin typeface="Times New Roman" panose="02020603050405020304" charset="0"/>
              <a:cs typeface="Times New Roman" panose="02020603050405020304" charset="0"/>
            </a:endParaRPr>
          </a:p>
          <a:p>
            <a:pPr algn="just"/>
            <a:r>
              <a:rPr lang="en-ZA" sz="100" b="1" dirty="0">
                <a:latin typeface="+mj-lt"/>
              </a:rPr>
              <a:t>                                                                                                                                                                    </a:t>
            </a:r>
            <a:endParaRPr lang="en-ZA" sz="1200" b="1" dirty="0">
              <a:latin typeface="+mj-lt"/>
            </a:endParaRPr>
          </a:p>
          <a:p>
            <a:pPr algn="just"/>
            <a:r>
              <a:rPr lang="en-ZA" sz="1200" dirty="0">
                <a:latin typeface="+mj-lt"/>
              </a:rPr>
              <a:t>Strive to consistently deliver exceptional cleaning services and outstanding customer experiences.</a:t>
            </a:r>
            <a:endParaRPr lang="en-ZA" sz="6000" dirty="0">
              <a:latin typeface="+mj-lt"/>
            </a:endParaRPr>
          </a:p>
          <a:p>
            <a:pPr algn="just"/>
            <a:r>
              <a:rPr lang="en-ZA" sz="1200" b="1" dirty="0">
                <a:solidFill>
                  <a:srgbClr val="0055A9"/>
                </a:solidFill>
                <a:effectLst/>
                <a:latin typeface="Times New Roman" panose="02020603050405020304" charset="0"/>
                <a:cs typeface="Times New Roman" panose="02020603050405020304" charset="0"/>
              </a:rPr>
              <a:t>Integrity</a:t>
            </a:r>
            <a:endParaRPr lang="en-ZA" sz="1200" b="1" dirty="0">
              <a:solidFill>
                <a:srgbClr val="0055A9"/>
              </a:solidFill>
              <a:effectLst/>
              <a:latin typeface="Times New Roman" panose="02020603050405020304" charset="0"/>
              <a:cs typeface="Times New Roman" panose="02020603050405020304" charset="0"/>
            </a:endParaRPr>
          </a:p>
          <a:p>
            <a:pPr algn="just"/>
            <a:r>
              <a:rPr lang="en-ZA" sz="1200" dirty="0">
                <a:latin typeface="+mj-lt"/>
                <a:sym typeface="+mn-ea"/>
              </a:rPr>
              <a:t>To act with honesty, openness and follow trough on commitments.</a:t>
            </a:r>
            <a:endParaRPr lang="en-ZA" sz="100" dirty="0">
              <a:latin typeface="+mj-lt"/>
            </a:endParaRPr>
          </a:p>
          <a:p>
            <a:pPr algn="just"/>
            <a:endParaRPr lang="en-ZA" sz="100" b="1" dirty="0">
              <a:latin typeface="+mj-lt"/>
            </a:endParaRPr>
          </a:p>
          <a:p>
            <a:pPr algn="just"/>
            <a:r>
              <a:rPr lang="en-ZA" sz="1200" b="1" dirty="0">
                <a:solidFill>
                  <a:srgbClr val="0055A9"/>
                </a:solidFill>
                <a:effectLst/>
                <a:latin typeface="Times New Roman" panose="02020603050405020304" charset="0"/>
                <a:cs typeface="Times New Roman" panose="02020603050405020304" charset="0"/>
              </a:rPr>
              <a:t>Innovation</a:t>
            </a:r>
            <a:endParaRPr lang="en-ZA" sz="1100" b="1" dirty="0">
              <a:solidFill>
                <a:srgbClr val="0055A9"/>
              </a:solidFill>
              <a:effectLst/>
              <a:latin typeface="Times New Roman" panose="02020603050405020304" charset="0"/>
              <a:cs typeface="Times New Roman" panose="02020603050405020304" charset="0"/>
            </a:endParaRPr>
          </a:p>
          <a:p>
            <a:pPr algn="just"/>
            <a:r>
              <a:rPr lang="en-ZA" sz="1100" dirty="0">
                <a:latin typeface="+mj-lt"/>
              </a:rPr>
              <a:t>Maintaining Standars and saving Time .</a:t>
            </a:r>
            <a:endParaRPr lang="en-ZA" sz="1100" dirty="0">
              <a:latin typeface="+mj-lt"/>
            </a:endParaRPr>
          </a:p>
          <a:p>
            <a:pPr algn="just"/>
            <a:endParaRPr lang="en-ZA" sz="1100" dirty="0">
              <a:cs typeface="Arial" panose="020B0604020202020204" pitchFamily="34" charset="0"/>
            </a:endParaRPr>
          </a:p>
        </p:txBody>
      </p:sp>
      <p:cxnSp>
        <p:nvCxnSpPr>
          <p:cNvPr id="12" name="Straight Connector 11"/>
          <p:cNvCxnSpPr/>
          <p:nvPr/>
        </p:nvCxnSpPr>
        <p:spPr>
          <a:xfrm>
            <a:off x="0" y="595006"/>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10439" y="6732240"/>
            <a:ext cx="4118825" cy="3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endCxn id="28" idx="2"/>
          </p:cNvCxnSpPr>
          <p:nvPr/>
        </p:nvCxnSpPr>
        <p:spPr>
          <a:xfrm>
            <a:off x="3634678" y="5724128"/>
            <a:ext cx="0" cy="20024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071245" y="395605"/>
            <a:ext cx="2500630" cy="358140"/>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noAutofit/>
          </a:bodyPr>
          <a:lstStyle/>
          <a:p>
            <a:r>
              <a:rPr lang="en-ZA" b="1" dirty="0">
                <a:solidFill>
                  <a:schemeClr val="bg1"/>
                </a:solidFill>
              </a:rPr>
              <a:t>Our Values</a:t>
            </a:r>
            <a:endParaRPr lang="en-ZA" b="1" dirty="0">
              <a:solidFill>
                <a:schemeClr val="bg1"/>
              </a:solidFill>
            </a:endParaRPr>
          </a:p>
        </p:txBody>
      </p:sp>
      <p:sp>
        <p:nvSpPr>
          <p:cNvPr id="27" name="Rectangle 4"/>
          <p:cNvSpPr>
            <a:spLocks noChangeArrowheads="1"/>
          </p:cNvSpPr>
          <p:nvPr/>
        </p:nvSpPr>
        <p:spPr bwMode="auto">
          <a:xfrm>
            <a:off x="1000108" y="4280813"/>
            <a:ext cx="5429288" cy="430887"/>
          </a:xfrm>
          <a:prstGeom prst="rect">
            <a:avLst/>
          </a:prstGeom>
          <a:noFill/>
          <a:ln w="9525">
            <a:noFill/>
            <a:miter lim="800000"/>
          </a:ln>
          <a:effectLst/>
        </p:spPr>
        <p:txBody>
          <a:bodyPr vert="horz" wrap="square" lIns="91440" tIns="45720" rIns="91440" bIns="45720" numCol="1" anchor="ctr" anchorCtr="0" compatLnSpc="1">
            <a:spAutoFit/>
          </a:bodyPr>
          <a:lstStyle/>
          <a:p>
            <a:pPr algn="just"/>
            <a:endParaRPr lang="en-ZA" sz="1100" b="1" dirty="0">
              <a:solidFill>
                <a:srgbClr val="014B96"/>
              </a:solidFill>
            </a:endParaRPr>
          </a:p>
          <a:p>
            <a:pPr algn="just"/>
            <a:endParaRPr lang="en-ZA" sz="1100" b="1" dirty="0">
              <a:solidFill>
                <a:srgbClr val="014B96"/>
              </a:solidFill>
            </a:endParaRPr>
          </a:p>
        </p:txBody>
      </p:sp>
      <p:sp>
        <p:nvSpPr>
          <p:cNvPr id="37" name="Oval 36"/>
          <p:cNvSpPr/>
          <p:nvPr/>
        </p:nvSpPr>
        <p:spPr>
          <a:xfrm>
            <a:off x="6215082" y="8643966"/>
            <a:ext cx="357190" cy="357190"/>
          </a:xfrm>
          <a:prstGeom prst="ellipse">
            <a:avLst/>
          </a:prstGeom>
          <a:solidFill>
            <a:srgbClr val="0055A9"/>
          </a:solid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sp>
        <p:nvSpPr>
          <p:cNvPr id="38" name="TextBox 37"/>
          <p:cNvSpPr txBox="1"/>
          <p:nvPr/>
        </p:nvSpPr>
        <p:spPr>
          <a:xfrm>
            <a:off x="6215082" y="8631824"/>
            <a:ext cx="571504" cy="369332"/>
          </a:xfrm>
          <a:prstGeom prst="rect">
            <a:avLst/>
          </a:prstGeom>
          <a:noFill/>
        </p:spPr>
        <p:txBody>
          <a:bodyPr wrap="square" rtlCol="0">
            <a:spAutoFit/>
          </a:bodyPr>
          <a:lstStyle/>
          <a:p>
            <a:r>
              <a:rPr lang="en-ZA" sz="100" b="1" dirty="0">
                <a:solidFill>
                  <a:schemeClr val="bg1"/>
                </a:solidFill>
              </a:rPr>
              <a:t>            </a:t>
            </a:r>
            <a:r>
              <a:rPr lang="en-ZA" b="1" dirty="0">
                <a:solidFill>
                  <a:schemeClr val="bg1"/>
                </a:solidFill>
              </a:rPr>
              <a:t>6</a:t>
            </a:r>
            <a:endParaRPr lang="en-ZA" b="1" dirty="0">
              <a:solidFill>
                <a:schemeClr val="bg1"/>
              </a:solidFill>
            </a:endParaRPr>
          </a:p>
        </p:txBody>
      </p:sp>
      <p:sp>
        <p:nvSpPr>
          <p:cNvPr id="29" name="Isosceles Triangle 28"/>
          <p:cNvSpPr/>
          <p:nvPr/>
        </p:nvSpPr>
        <p:spPr>
          <a:xfrm>
            <a:off x="-99695" y="6006465"/>
            <a:ext cx="7056755" cy="1712595"/>
          </a:xfrm>
          <a:prstGeom prst="triangle">
            <a:avLst>
              <a:gd name="adj" fmla="val 49455"/>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cxnSp>
        <p:nvCxnSpPr>
          <p:cNvPr id="31" name="Straight Connector 30"/>
          <p:cNvCxnSpPr/>
          <p:nvPr/>
        </p:nvCxnSpPr>
        <p:spPr>
          <a:xfrm>
            <a:off x="-27384" y="3996076"/>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44162" y="3796606"/>
            <a:ext cx="2500330" cy="369332"/>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spAutoFit/>
          </a:bodyPr>
          <a:lstStyle/>
          <a:p>
            <a:r>
              <a:rPr lang="en-ZA" b="1" dirty="0">
                <a:solidFill>
                  <a:schemeClr val="bg1"/>
                </a:solidFill>
              </a:rPr>
              <a:t>Cleaning Objectives</a:t>
            </a:r>
            <a:endParaRPr lang="en-ZA" b="1" dirty="0">
              <a:solidFill>
                <a:schemeClr val="bg1"/>
              </a:solidFill>
            </a:endParaRPr>
          </a:p>
        </p:txBody>
      </p:sp>
      <p:sp>
        <p:nvSpPr>
          <p:cNvPr id="36" name="Rectangle 4"/>
          <p:cNvSpPr>
            <a:spLocks noChangeArrowheads="1"/>
          </p:cNvSpPr>
          <p:nvPr/>
        </p:nvSpPr>
        <p:spPr bwMode="auto">
          <a:xfrm>
            <a:off x="952040" y="4359459"/>
            <a:ext cx="5429288" cy="1308050"/>
          </a:xfrm>
          <a:prstGeom prst="rect">
            <a:avLst/>
          </a:prstGeom>
          <a:noFill/>
          <a:ln w="9525">
            <a:noFill/>
            <a:miter lim="800000"/>
          </a:ln>
          <a:effectLst/>
        </p:spPr>
        <p:txBody>
          <a:bodyPr vert="horz" wrap="square" lIns="91440" tIns="45720" rIns="91440" bIns="45720" numCol="1" anchor="ctr" anchorCtr="0" compatLnSpc="1">
            <a:spAutoFit/>
          </a:bodyPr>
          <a:lstStyle/>
          <a:p>
            <a:pPr algn="just"/>
            <a:r>
              <a:rPr lang="en-ZA" sz="1100" dirty="0"/>
              <a:t>Our key objectives, fundamental to our business in delivering you world-class cleaning and customer service, are as follows:</a:t>
            </a:r>
            <a:endParaRPr lang="en-ZA" sz="1100" dirty="0"/>
          </a:p>
          <a:p>
            <a:pPr algn="just"/>
            <a:endParaRPr lang="en-ZA" sz="100" dirty="0"/>
          </a:p>
          <a:p>
            <a:pPr algn="just"/>
            <a:endParaRPr lang="en-ZA" sz="100" dirty="0"/>
          </a:p>
          <a:p>
            <a:pPr algn="just">
              <a:buFont typeface="Arial" panose="020B0604020202020204" pitchFamily="34" charset="0"/>
              <a:buChar char="•"/>
            </a:pPr>
            <a:r>
              <a:rPr lang="en-ZA" sz="1100" dirty="0"/>
              <a:t> Provide our customers with a professional and friendly service.</a:t>
            </a:r>
            <a:endParaRPr lang="en-ZA" sz="1100" dirty="0"/>
          </a:p>
          <a:p>
            <a:pPr algn="just">
              <a:buFont typeface="Arial" panose="020B0604020202020204" pitchFamily="34" charset="0"/>
              <a:buChar char="•"/>
            </a:pPr>
            <a:r>
              <a:rPr lang="en-ZA" sz="1100" dirty="0"/>
              <a:t> Meet or exceed the expectations of the management, staff and those visiting our clients </a:t>
            </a:r>
            <a:endParaRPr lang="en-ZA" sz="1100" dirty="0"/>
          </a:p>
          <a:p>
            <a:pPr algn="just"/>
            <a:r>
              <a:rPr lang="en-ZA" sz="1100" dirty="0"/>
              <a:t>  office, building or facilities.</a:t>
            </a:r>
            <a:endParaRPr lang="en-ZA" sz="1100" dirty="0"/>
          </a:p>
          <a:p>
            <a:pPr algn="just">
              <a:buFont typeface="Arial" panose="020B0604020202020204" pitchFamily="34" charset="0"/>
              <a:buChar char="•"/>
            </a:pPr>
            <a:r>
              <a:rPr lang="en-ZA" sz="1100" dirty="0"/>
              <a:t> Implement our Total Quality Management System based on ISO9001, Quality AS4801 </a:t>
            </a:r>
            <a:endParaRPr lang="en-ZA" sz="1100" dirty="0"/>
          </a:p>
          <a:p>
            <a:pPr algn="just"/>
            <a:r>
              <a:rPr lang="en-ZA" sz="1100" dirty="0"/>
              <a:t>  Safety &amp; IS014001 Environment through our innovative Integrated Management System</a:t>
            </a:r>
            <a:r>
              <a:rPr lang="en-ZA" sz="1100" b="1" dirty="0"/>
              <a:t>.</a:t>
            </a:r>
            <a:endParaRPr lang="en-ZA" sz="1100" b="1" dirty="0"/>
          </a:p>
        </p:txBody>
      </p:sp>
      <p:sp>
        <p:nvSpPr>
          <p:cNvPr id="21" name="Rectangle 20"/>
          <p:cNvSpPr/>
          <p:nvPr/>
        </p:nvSpPr>
        <p:spPr>
          <a:xfrm>
            <a:off x="-1577308" y="-2556792"/>
            <a:ext cx="10478916" cy="24107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p:cNvSpPr/>
          <p:nvPr/>
        </p:nvSpPr>
        <p:spPr>
          <a:xfrm flipV="1">
            <a:off x="-2835695" y="-521030"/>
            <a:ext cx="2736304" cy="99163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p:cNvSpPr/>
          <p:nvPr/>
        </p:nvSpPr>
        <p:spPr>
          <a:xfrm flipV="1">
            <a:off x="6964122" y="-396553"/>
            <a:ext cx="2225489" cy="103128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Picture 19" descr="C:\Users\Oxfam\Downloads\light cleaning Logo.jpglight cleaning Logo"/>
          <p:cNvPicPr>
            <a:picLocks noChangeAspect="1"/>
          </p:cNvPicPr>
          <p:nvPr/>
        </p:nvPicPr>
        <p:blipFill>
          <a:blip r:embed="rId4"/>
          <a:srcRect t="17965" b="17965"/>
          <a:stretch>
            <a:fillRect/>
          </a:stretch>
        </p:blipFill>
        <p:spPr>
          <a:xfrm>
            <a:off x="-95250" y="7719695"/>
            <a:ext cx="1187450" cy="92519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Depositphotos_2446803_m.jpg"/>
          <p:cNvPicPr>
            <a:picLocks noChangeAspect="1"/>
          </p:cNvPicPr>
          <p:nvPr/>
        </p:nvPicPr>
        <p:blipFill>
          <a:blip r:embed="rId1" cstate="print"/>
          <a:stretch>
            <a:fillRect/>
          </a:stretch>
        </p:blipFill>
        <p:spPr>
          <a:xfrm>
            <a:off x="-1395536" y="-108520"/>
            <a:ext cx="10318362" cy="9252520"/>
          </a:xfrm>
          <a:prstGeom prst="rect">
            <a:avLst/>
          </a:prstGeom>
        </p:spPr>
      </p:pic>
      <p:sp>
        <p:nvSpPr>
          <p:cNvPr id="30" name="Rectangle 29"/>
          <p:cNvSpPr/>
          <p:nvPr/>
        </p:nvSpPr>
        <p:spPr>
          <a:xfrm>
            <a:off x="-116205" y="7668895"/>
            <a:ext cx="7080885" cy="9690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6" name="Rectangle 25"/>
          <p:cNvSpPr/>
          <p:nvPr/>
        </p:nvSpPr>
        <p:spPr>
          <a:xfrm>
            <a:off x="-116205" y="899795"/>
            <a:ext cx="7065010" cy="68846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0" name="Rectangle 4"/>
          <p:cNvSpPr>
            <a:spLocks noChangeArrowheads="1"/>
          </p:cNvSpPr>
          <p:nvPr>
            <p:custDataLst>
              <p:tags r:id="rId2"/>
            </p:custDataLst>
          </p:nvPr>
        </p:nvSpPr>
        <p:spPr bwMode="auto">
          <a:xfrm>
            <a:off x="1000125" y="1504950"/>
            <a:ext cx="5429250" cy="2158365"/>
          </a:xfrm>
          <a:prstGeom prst="rect">
            <a:avLst/>
          </a:prstGeom>
          <a:noFill/>
          <a:ln w="9525">
            <a:noFill/>
            <a:miter lim="800000"/>
          </a:ln>
          <a:effectLst/>
        </p:spPr>
        <p:txBody>
          <a:bodyPr vert="horz" wrap="square" lIns="91440" tIns="45720" rIns="91440" bIns="45720" numCol="1" anchor="ctr" anchorCtr="0" compatLnSpc="1">
            <a:noAutofit/>
          </a:bodyPr>
          <a:lstStyle/>
          <a:p>
            <a:pPr lvl="0" algn="just"/>
            <a:r>
              <a:rPr lang="en-ZA" sz="1200" dirty="0">
                <a:solidFill>
                  <a:schemeClr val="tx1"/>
                </a:solidFill>
                <a:sym typeface="+mn-ea"/>
              </a:rPr>
              <a:t>Light Cleaning Care Hygienic Service is committed to providing safe and healthful working conditions and implementing safe work practices that protect employees and others at our work locations. We believe that safety is a value that is very important to all of us. There is no cleaning task or work process that is so important that we cannot devote the necessary time and resources to do it safely.</a:t>
            </a:r>
            <a:endParaRPr lang="en-ZA" sz="1200" dirty="0">
              <a:solidFill>
                <a:schemeClr val="tx1"/>
              </a:solidFill>
              <a:sym typeface="+mn-ea"/>
            </a:endParaRPr>
          </a:p>
          <a:p>
            <a:pPr lvl="0" algn="just"/>
            <a:endParaRPr lang="en-ZA" sz="1200" dirty="0">
              <a:solidFill>
                <a:schemeClr val="tx1"/>
              </a:solidFill>
              <a:sym typeface="+mn-ea"/>
            </a:endParaRPr>
          </a:p>
          <a:p>
            <a:pPr lvl="0" algn="just"/>
            <a:r>
              <a:rPr lang="en-ZA" sz="1200" dirty="0">
                <a:solidFill>
                  <a:schemeClr val="tx1"/>
                </a:solidFill>
                <a:sym typeface="+mn-ea"/>
              </a:rPr>
              <a:t> We recognize that accident prevention, productivity, and quality of performance go hand in hand, and that safety is an integral part of all activities. All employees, regardless of the capacity in which they work, assume responsibility for safety awareness and consciousness. This responsibility is met by maintaining safe conditions and performing duties in accordance with safe work practices. We all play a significant role in looking out for ourselves and others.</a:t>
            </a:r>
            <a:endParaRPr lang="en-ZA" sz="1200" dirty="0">
              <a:solidFill>
                <a:schemeClr val="tx1"/>
              </a:solidFill>
              <a:sym typeface="+mn-ea"/>
            </a:endParaRPr>
          </a:p>
        </p:txBody>
      </p:sp>
      <p:cxnSp>
        <p:nvCxnSpPr>
          <p:cNvPr id="12" name="Straight Connector 11"/>
          <p:cNvCxnSpPr/>
          <p:nvPr/>
        </p:nvCxnSpPr>
        <p:spPr>
          <a:xfrm>
            <a:off x="0" y="1258866"/>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pic>
        <p:nvPicPr>
          <p:cNvPr id="28" name="Picture 27" descr="weld_2040263b.jpg"/>
          <p:cNvPicPr>
            <a:picLocks noChangeAspect="1"/>
          </p:cNvPicPr>
          <p:nvPr/>
        </p:nvPicPr>
        <p:blipFill>
          <a:blip r:embed="rId3" cstate="print"/>
          <a:stretch>
            <a:fillRect/>
          </a:stretch>
        </p:blipFill>
        <p:spPr>
          <a:xfrm>
            <a:off x="1645920" y="5633085"/>
            <a:ext cx="3786505" cy="1518920"/>
          </a:xfrm>
          <a:prstGeom prst="rect">
            <a:avLst/>
          </a:prstGeom>
          <a:ln w="28575">
            <a:solidFill>
              <a:schemeClr val="bg1"/>
            </a:solidFill>
          </a:ln>
        </p:spPr>
      </p:pic>
      <p:cxnSp>
        <p:nvCxnSpPr>
          <p:cNvPr id="32" name="Straight Connector 31"/>
          <p:cNvCxnSpPr/>
          <p:nvPr/>
        </p:nvCxnSpPr>
        <p:spPr>
          <a:xfrm>
            <a:off x="1310439" y="6732240"/>
            <a:ext cx="4118825" cy="30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28" idx="0"/>
            <a:endCxn id="28" idx="2"/>
          </p:cNvCxnSpPr>
          <p:nvPr/>
        </p:nvCxnSpPr>
        <p:spPr>
          <a:xfrm>
            <a:off x="3539428" y="5633323"/>
            <a:ext cx="0" cy="1518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071546" y="1059396"/>
            <a:ext cx="2500330" cy="369332"/>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spAutoFit/>
          </a:bodyPr>
          <a:lstStyle/>
          <a:p>
            <a:r>
              <a:rPr lang="en-ZA" b="1" dirty="0">
                <a:solidFill>
                  <a:schemeClr val="bg1"/>
                </a:solidFill>
              </a:rPr>
              <a:t>Health and Safety</a:t>
            </a:r>
            <a:endParaRPr lang="en-ZA" b="1" dirty="0">
              <a:solidFill>
                <a:schemeClr val="bg1"/>
              </a:solidFill>
            </a:endParaRPr>
          </a:p>
        </p:txBody>
      </p:sp>
      <p:cxnSp>
        <p:nvCxnSpPr>
          <p:cNvPr id="23" name="Straight Connector 22"/>
          <p:cNvCxnSpPr/>
          <p:nvPr/>
        </p:nvCxnSpPr>
        <p:spPr>
          <a:xfrm>
            <a:off x="-24" y="3944435"/>
            <a:ext cx="1071546" cy="1588"/>
          </a:xfrm>
          <a:prstGeom prst="line">
            <a:avLst/>
          </a:prstGeom>
          <a:ln>
            <a:solidFill>
              <a:srgbClr val="E5D05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071522" y="3764015"/>
            <a:ext cx="2571792" cy="369332"/>
          </a:xfrm>
          <a:prstGeom prst="rect">
            <a:avLst/>
          </a:prstGeom>
          <a:solidFill>
            <a:srgbClr val="C00000"/>
          </a:solidFill>
        </p:spPr>
        <p:style>
          <a:lnRef idx="0">
            <a:srgbClr val="FFFFFF"/>
          </a:lnRef>
          <a:fillRef idx="3">
            <a:schemeClr val="accent2"/>
          </a:fillRef>
          <a:effectRef idx="0">
            <a:srgbClr val="FFFFFF"/>
          </a:effectRef>
          <a:fontRef idx="minor">
            <a:schemeClr val="lt1"/>
          </a:fontRef>
        </p:style>
        <p:txBody>
          <a:bodyPr wrap="square" rtlCol="0">
            <a:spAutoFit/>
          </a:bodyPr>
          <a:lstStyle/>
          <a:p>
            <a:r>
              <a:rPr lang="en-ZA" b="1" dirty="0">
                <a:solidFill>
                  <a:schemeClr val="bg1"/>
                </a:solidFill>
              </a:rPr>
              <a:t>Environmental Policy</a:t>
            </a:r>
            <a:endParaRPr lang="en-ZA" b="1" dirty="0">
              <a:solidFill>
                <a:schemeClr val="bg1"/>
              </a:solidFill>
            </a:endParaRPr>
          </a:p>
        </p:txBody>
      </p:sp>
      <p:sp>
        <p:nvSpPr>
          <p:cNvPr id="27" name="Rectangle 4"/>
          <p:cNvSpPr>
            <a:spLocks noChangeArrowheads="1"/>
          </p:cNvSpPr>
          <p:nvPr/>
        </p:nvSpPr>
        <p:spPr bwMode="auto">
          <a:xfrm>
            <a:off x="1000108" y="4280813"/>
            <a:ext cx="5429288" cy="430887"/>
          </a:xfrm>
          <a:prstGeom prst="rect">
            <a:avLst/>
          </a:prstGeom>
          <a:noFill/>
          <a:ln w="9525">
            <a:noFill/>
            <a:miter lim="800000"/>
          </a:ln>
          <a:effectLst/>
        </p:spPr>
        <p:txBody>
          <a:bodyPr vert="horz" wrap="square" lIns="91440" tIns="45720" rIns="91440" bIns="45720" numCol="1" anchor="ctr" anchorCtr="0" compatLnSpc="1">
            <a:spAutoFit/>
          </a:bodyPr>
          <a:lstStyle/>
          <a:p>
            <a:pPr algn="just"/>
            <a:endParaRPr lang="en-ZA" sz="1100" b="1" dirty="0">
              <a:solidFill>
                <a:srgbClr val="014B96"/>
              </a:solidFill>
            </a:endParaRPr>
          </a:p>
          <a:p>
            <a:pPr algn="just"/>
            <a:endParaRPr lang="en-ZA" sz="1100" b="1" dirty="0">
              <a:solidFill>
                <a:srgbClr val="014B96"/>
              </a:solidFill>
            </a:endParaRPr>
          </a:p>
        </p:txBody>
      </p:sp>
      <p:sp>
        <p:nvSpPr>
          <p:cNvPr id="37" name="Oval 36"/>
          <p:cNvSpPr/>
          <p:nvPr/>
        </p:nvSpPr>
        <p:spPr>
          <a:xfrm>
            <a:off x="6215082" y="8643966"/>
            <a:ext cx="357190" cy="357190"/>
          </a:xfrm>
          <a:prstGeom prst="ellipse">
            <a:avLst/>
          </a:prstGeom>
          <a:solidFill>
            <a:srgbClr val="0055A9"/>
          </a:solid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solidFill>
                <a:schemeClr val="bg1"/>
              </a:solidFill>
            </a:endParaRPr>
          </a:p>
        </p:txBody>
      </p:sp>
      <p:sp>
        <p:nvSpPr>
          <p:cNvPr id="38" name="TextBox 37"/>
          <p:cNvSpPr txBox="1"/>
          <p:nvPr/>
        </p:nvSpPr>
        <p:spPr>
          <a:xfrm>
            <a:off x="6215082" y="8631824"/>
            <a:ext cx="571504" cy="369332"/>
          </a:xfrm>
          <a:prstGeom prst="rect">
            <a:avLst/>
          </a:prstGeom>
          <a:noFill/>
        </p:spPr>
        <p:txBody>
          <a:bodyPr wrap="square" rtlCol="0">
            <a:spAutoFit/>
          </a:bodyPr>
          <a:lstStyle/>
          <a:p>
            <a:r>
              <a:rPr lang="en-ZA" sz="100" b="1" dirty="0">
                <a:solidFill>
                  <a:schemeClr val="bg1"/>
                </a:solidFill>
              </a:rPr>
              <a:t>            </a:t>
            </a:r>
            <a:r>
              <a:rPr lang="en-ZA" b="1" dirty="0">
                <a:solidFill>
                  <a:schemeClr val="bg1"/>
                </a:solidFill>
              </a:rPr>
              <a:t>7</a:t>
            </a:r>
            <a:endParaRPr lang="en-ZA" b="1" dirty="0">
              <a:solidFill>
                <a:schemeClr val="bg1"/>
              </a:solidFill>
            </a:endParaRPr>
          </a:p>
        </p:txBody>
      </p:sp>
      <p:sp>
        <p:nvSpPr>
          <p:cNvPr id="21" name="TextBox 20"/>
          <p:cNvSpPr txBox="1"/>
          <p:nvPr>
            <p:custDataLst>
              <p:tags r:id="rId4"/>
            </p:custDataLst>
          </p:nvPr>
        </p:nvSpPr>
        <p:spPr>
          <a:xfrm>
            <a:off x="980440" y="4240530"/>
            <a:ext cx="5400675" cy="1240790"/>
          </a:xfrm>
          <a:prstGeom prst="rect">
            <a:avLst/>
          </a:prstGeom>
          <a:noFill/>
        </p:spPr>
        <p:txBody>
          <a:bodyPr wrap="square" rtlCol="0">
            <a:noAutofit/>
          </a:bodyPr>
          <a:lstStyle/>
          <a:p>
            <a:pPr lvl="0" algn="just"/>
            <a:r>
              <a:rPr lang="en-ZA" sz="1100" dirty="0">
                <a:solidFill>
                  <a:schemeClr val="tx1"/>
                </a:solidFill>
                <a:sym typeface="+mn-ea"/>
              </a:rPr>
              <a:t>Light Cleaning Care Hygienic Services is committed to environmental responsibility. This policy establishes a framework to promote an eco-friendly approach to our cleaning services, fostering a safe and healthy work environment. As an employer, we recognize the potential environmental impact of our business, particularly from cleaning materials. As these are under our direct control, it is our policy to minimize the use of harmful products and utilize eco-friendly alternatives wherever possible.</a:t>
            </a:r>
            <a:endParaRPr lang="en-ZA" sz="1100" dirty="0">
              <a:solidFill>
                <a:schemeClr val="tx1"/>
              </a:solidFill>
              <a:sym typeface="+mn-ea"/>
            </a:endParaRPr>
          </a:p>
        </p:txBody>
      </p:sp>
      <p:pic>
        <p:nvPicPr>
          <p:cNvPr id="29" name="Picture 19" descr="C:\Users\Oxfam\Downloads\light cleaning Logo.jpglight cleaning Logo"/>
          <p:cNvPicPr>
            <a:picLocks noChangeAspect="1"/>
          </p:cNvPicPr>
          <p:nvPr/>
        </p:nvPicPr>
        <p:blipFill>
          <a:blip r:embed="rId5"/>
          <a:srcRect t="17965" b="17965"/>
          <a:stretch>
            <a:fillRect/>
          </a:stretch>
        </p:blipFill>
        <p:spPr>
          <a:xfrm>
            <a:off x="-99060" y="7801610"/>
            <a:ext cx="1113790" cy="852805"/>
          </a:xfrm>
          <a:prstGeom prst="rect">
            <a:avLst/>
          </a:prstGeom>
        </p:spPr>
      </p:pic>
      <p:sp>
        <p:nvSpPr>
          <p:cNvPr id="39" name="Rectangle 38"/>
          <p:cNvSpPr/>
          <p:nvPr/>
        </p:nvSpPr>
        <p:spPr>
          <a:xfrm>
            <a:off x="-1577308" y="-2556792"/>
            <a:ext cx="10478916" cy="24107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p:cNvSpPr/>
          <p:nvPr/>
        </p:nvSpPr>
        <p:spPr>
          <a:xfrm flipV="1">
            <a:off x="-2835695" y="-521030"/>
            <a:ext cx="2736304" cy="991634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p:cNvSpPr/>
          <p:nvPr/>
        </p:nvSpPr>
        <p:spPr>
          <a:xfrm flipV="1">
            <a:off x="6964122" y="-396553"/>
            <a:ext cx="2225489" cy="103128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epositphotos_2446803_m.jpg"/>
          <p:cNvPicPr>
            <a:picLocks noChangeAspect="1"/>
          </p:cNvPicPr>
          <p:nvPr/>
        </p:nvPicPr>
        <p:blipFill>
          <a:blip r:embed="rId1" cstate="print"/>
          <a:stretch>
            <a:fillRect/>
          </a:stretch>
        </p:blipFill>
        <p:spPr>
          <a:xfrm>
            <a:off x="-1611560" y="-45720"/>
            <a:ext cx="10318362" cy="9252520"/>
          </a:xfrm>
          <a:prstGeom prst="rect">
            <a:avLst/>
          </a:prstGeom>
          <a:solidFill>
            <a:schemeClr val="bg1"/>
          </a:solidFill>
        </p:spPr>
      </p:pic>
      <p:sp>
        <p:nvSpPr>
          <p:cNvPr id="11" name="Rectangle 10"/>
          <p:cNvSpPr/>
          <p:nvPr/>
        </p:nvSpPr>
        <p:spPr>
          <a:xfrm>
            <a:off x="-891540" y="8616950"/>
            <a:ext cx="9865360" cy="590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Rectangle 4"/>
          <p:cNvSpPr/>
          <p:nvPr/>
        </p:nvSpPr>
        <p:spPr>
          <a:xfrm>
            <a:off x="-675640" y="5840730"/>
            <a:ext cx="10081260" cy="2018665"/>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7" name="TextBox 26"/>
          <p:cNvSpPr txBox="1"/>
          <p:nvPr/>
        </p:nvSpPr>
        <p:spPr>
          <a:xfrm>
            <a:off x="313055" y="5928995"/>
            <a:ext cx="6560185" cy="1790700"/>
          </a:xfrm>
          <a:prstGeom prst="rect">
            <a:avLst/>
          </a:prstGeom>
          <a:noFill/>
        </p:spPr>
        <p:txBody>
          <a:bodyPr wrap="square" rtlCol="0">
            <a:noAutofit/>
          </a:bodyPr>
          <a:lstStyle/>
          <a:p>
            <a:endParaRPr lang="en-ZA" sz="800" b="1" dirty="0">
              <a:solidFill>
                <a:srgbClr val="FD9D11"/>
              </a:solidFill>
            </a:endParaRPr>
          </a:p>
          <a:p>
            <a:r>
              <a:rPr lang="en-ZA" sz="1200" b="1" dirty="0">
                <a:solidFill>
                  <a:srgbClr val="0055A9"/>
                </a:solidFill>
              </a:rPr>
              <a:t>Contact Person:   </a:t>
            </a:r>
            <a:r>
              <a:rPr lang="en-US" sz="1200" b="1" dirty="0"/>
              <a:t>JA</a:t>
            </a:r>
            <a:r>
              <a:rPr lang="en-ZA" altLang="en-US" sz="1200" b="1" dirty="0"/>
              <a:t>COB MATAZI</a:t>
            </a:r>
            <a:endParaRPr lang="en-US" sz="1200" dirty="0"/>
          </a:p>
          <a:p>
            <a:r>
              <a:rPr lang="en-US" sz="1200" b="1" dirty="0">
                <a:solidFill>
                  <a:srgbClr val="0055A9"/>
                </a:solidFill>
              </a:rPr>
              <a:t>Position:                </a:t>
            </a:r>
            <a:r>
              <a:rPr lang="en-US" sz="1100" b="1" dirty="0"/>
              <a:t>DIRECTOR</a:t>
            </a:r>
            <a:r>
              <a:rPr lang="en-ZA" sz="1100" dirty="0"/>
              <a:t> </a:t>
            </a:r>
            <a:r>
              <a:rPr lang="en-ZA" sz="1100" dirty="0">
                <a:solidFill>
                  <a:srgbClr val="30CA00"/>
                </a:solidFill>
              </a:rPr>
              <a:t>  </a:t>
            </a:r>
            <a:r>
              <a:rPr lang="en-ZA" sz="1100" dirty="0">
                <a:solidFill>
                  <a:schemeClr val="bg1">
                    <a:lumMod val="50000"/>
                  </a:schemeClr>
                </a:solidFill>
              </a:rPr>
              <a:t>                            </a:t>
            </a:r>
            <a:endParaRPr lang="en-US" sz="1100" i="1" dirty="0">
              <a:solidFill>
                <a:schemeClr val="bg1">
                  <a:lumMod val="50000"/>
                </a:schemeClr>
              </a:solidFill>
            </a:endParaRPr>
          </a:p>
          <a:p>
            <a:r>
              <a:rPr lang="en-ZA" sz="1100" b="1" dirty="0">
                <a:solidFill>
                  <a:srgbClr val="0055A9"/>
                </a:solidFill>
              </a:rPr>
              <a:t>Mobile:                     </a:t>
            </a:r>
            <a:r>
              <a:rPr lang="en-ZA" sz="1100" dirty="0"/>
              <a:t>0620318208</a:t>
            </a:r>
            <a:endParaRPr lang="en-ZA" sz="1100" b="1" dirty="0"/>
          </a:p>
          <a:p>
            <a:r>
              <a:rPr lang="en-ZA" sz="1200" b="1" dirty="0">
                <a:solidFill>
                  <a:srgbClr val="0055A9"/>
                </a:solidFill>
              </a:rPr>
              <a:t>Physical Address: </a:t>
            </a:r>
            <a:endParaRPr lang="en-ZA" sz="1200" b="1" dirty="0">
              <a:solidFill>
                <a:srgbClr val="0055A9"/>
              </a:solidFill>
            </a:endParaRPr>
          </a:p>
          <a:p>
            <a:r>
              <a:rPr lang="en-ZA" sz="1100" b="1" dirty="0"/>
              <a:t>46 PRETORIUS Rd Vorna Valley </a:t>
            </a:r>
            <a:endParaRPr lang="en-ZA" sz="1100" b="1" dirty="0"/>
          </a:p>
          <a:p>
            <a:r>
              <a:rPr lang="en-ZA" sz="1100" b="1" dirty="0"/>
              <a:t>1685 MIDRAND</a:t>
            </a:r>
            <a:endParaRPr lang="en-ZA" sz="1100" b="1" dirty="0"/>
          </a:p>
          <a:p>
            <a:endParaRPr lang="en-ZA" sz="1100" b="1" dirty="0"/>
          </a:p>
        </p:txBody>
      </p:sp>
      <p:pic>
        <p:nvPicPr>
          <p:cNvPr id="13" name="Picture 12" descr="location-icon-vector-location-alt-512.png"/>
          <p:cNvPicPr/>
          <p:nvPr/>
        </p:nvPicPr>
        <p:blipFill>
          <a:blip r:embed="rId2" cstate="print"/>
          <a:stretch>
            <a:fillRect/>
          </a:stretch>
        </p:blipFill>
        <p:spPr>
          <a:xfrm>
            <a:off x="123190" y="6732270"/>
            <a:ext cx="260350" cy="174625"/>
          </a:xfrm>
          <a:prstGeom prst="rect">
            <a:avLst/>
          </a:prstGeom>
        </p:spPr>
      </p:pic>
      <p:pic>
        <p:nvPicPr>
          <p:cNvPr id="15" name="Picture 2" descr="Résultat de recherche d'images pour &quot;icon director&quot;"/>
          <p:cNvPicPr>
            <a:picLocks noChangeAspect="1" noChangeArrowheads="1"/>
          </p:cNvPicPr>
          <p:nvPr/>
        </p:nvPicPr>
        <p:blipFill>
          <a:blip r:embed="rId3" cstate="print"/>
          <a:srcRect/>
          <a:stretch>
            <a:fillRect/>
          </a:stretch>
        </p:blipFill>
        <p:spPr bwMode="auto">
          <a:xfrm>
            <a:off x="123190" y="6089650"/>
            <a:ext cx="203200" cy="165735"/>
          </a:xfrm>
          <a:prstGeom prst="rect">
            <a:avLst/>
          </a:prstGeom>
          <a:noFill/>
        </p:spPr>
      </p:pic>
      <p:pic>
        <p:nvPicPr>
          <p:cNvPr id="16" name="Picture 15" descr="location-icon-vector-location-alt-512.png"/>
          <p:cNvPicPr>
            <a:picLocks noChangeAspect="1"/>
          </p:cNvPicPr>
          <p:nvPr/>
        </p:nvPicPr>
        <p:blipFill>
          <a:blip r:embed="rId4" cstate="print"/>
          <a:stretch>
            <a:fillRect/>
          </a:stretch>
        </p:blipFill>
        <p:spPr>
          <a:xfrm>
            <a:off x="175260" y="6372225"/>
            <a:ext cx="172720" cy="233680"/>
          </a:xfrm>
          <a:prstGeom prst="rect">
            <a:avLst/>
          </a:prstGeom>
        </p:spPr>
      </p:pic>
      <p:sp>
        <p:nvSpPr>
          <p:cNvPr id="18" name="Rectangle 17"/>
          <p:cNvSpPr/>
          <p:nvPr/>
        </p:nvSpPr>
        <p:spPr>
          <a:xfrm>
            <a:off x="210820" y="1092200"/>
            <a:ext cx="7473950" cy="4123690"/>
          </a:xfrm>
          <a:prstGeom prst="rect">
            <a:avLst/>
          </a:prstGeom>
          <a:blipFill rotWithShape="1">
            <a:blip r:embed="rId5">
              <a:alphaModFix amt="97000"/>
            </a:blip>
            <a:stretch>
              <a:fillRect t="-5000" r="-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TextBox 18"/>
          <p:cNvSpPr txBox="1"/>
          <p:nvPr/>
        </p:nvSpPr>
        <p:spPr>
          <a:xfrm>
            <a:off x="4124325" y="5890895"/>
            <a:ext cx="2914650" cy="924560"/>
          </a:xfrm>
          <a:prstGeom prst="rect">
            <a:avLst/>
          </a:prstGeom>
          <a:noFill/>
        </p:spPr>
        <p:txBody>
          <a:bodyPr wrap="square" rtlCol="0">
            <a:noAutofit/>
          </a:bodyPr>
          <a:lstStyle/>
          <a:p>
            <a:endParaRPr lang="en-ZA" sz="800" b="1" dirty="0">
              <a:solidFill>
                <a:srgbClr val="FD9D11"/>
              </a:solidFill>
            </a:endParaRPr>
          </a:p>
          <a:p>
            <a:endParaRPr lang="en-US" sz="1100" dirty="0"/>
          </a:p>
          <a:p>
            <a:endParaRPr lang="en-ZA" sz="1100" dirty="0"/>
          </a:p>
          <a:p>
            <a:endParaRPr lang="en-ZA" sz="1100" b="1" dirty="0"/>
          </a:p>
          <a:p>
            <a:endParaRPr lang="en-ZA" sz="1100" b="1" dirty="0"/>
          </a:p>
        </p:txBody>
      </p:sp>
      <p:sp>
        <p:nvSpPr>
          <p:cNvPr id="22" name="Rectangle 21"/>
          <p:cNvSpPr/>
          <p:nvPr/>
        </p:nvSpPr>
        <p:spPr>
          <a:xfrm>
            <a:off x="-1577308" y="-2556792"/>
            <a:ext cx="10478916" cy="241076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flipV="1">
            <a:off x="-2530538" y="9206636"/>
            <a:ext cx="10478916" cy="837972"/>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flipV="1">
            <a:off x="-2835910" y="-520700"/>
            <a:ext cx="2494280" cy="991616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5" name="Rectangle 24"/>
          <p:cNvSpPr/>
          <p:nvPr/>
        </p:nvSpPr>
        <p:spPr>
          <a:xfrm flipV="1">
            <a:off x="9220200" y="-144145"/>
            <a:ext cx="184785" cy="1031303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tags/tag1.xml><?xml version="1.0" encoding="utf-8"?>
<p:tagLst xmlns:p="http://schemas.openxmlformats.org/presentationml/2006/main">
  <p:tag name="wpp_generatetext" val="1"/>
</p:tagLst>
</file>

<file path=ppt/tags/tag2.xml><?xml version="1.0" encoding="utf-8"?>
<p:tagLst xmlns:p="http://schemas.openxmlformats.org/presentationml/2006/main">
  <p:tag name="wpp_generatetext" val="1"/>
</p:tagLst>
</file>

<file path=ppt/tags/tag3.xml><?xml version="1.0" encoding="utf-8"?>
<p:tagLst xmlns:p="http://schemas.openxmlformats.org/presentationml/2006/main">
  <p:tag name="wpp_generatetext" val="1"/>
</p:tagLst>
</file>

<file path=ppt/tags/tag4.xml><?xml version="1.0" encoding="utf-8"?>
<p:tagLst xmlns:p="http://schemas.openxmlformats.org/presentationml/2006/main">
  <p:tag name="wpp_generatetext" val="1"/>
</p:tagLst>
</file>

<file path=ppt/tags/tag5.xml><?xml version="1.0" encoding="utf-8"?>
<p:tagLst xmlns:p="http://schemas.openxmlformats.org/presentationml/2006/main">
  <p:tag name="wpp_generatetext" val="1"/>
</p:tagLst>
</file>

<file path=ppt/tags/tag6.xml><?xml version="1.0" encoding="utf-8"?>
<p:tagLst xmlns:p="http://schemas.openxmlformats.org/presentationml/2006/main">
  <p:tag name="wpp_generatetext" val="1"/>
</p:tagLst>
</file>

<file path=ppt/tags/tag7.xml><?xml version="1.0" encoding="utf-8"?>
<p:tagLst xmlns:p="http://schemas.openxmlformats.org/presentationml/2006/main">
  <p:tag name="wpp_generatetext"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7285</Words>
  <Application>WPS Slides</Application>
  <PresentationFormat>Affichage à l'écran (4:3)</PresentationFormat>
  <Paragraphs>156</Paragraphs>
  <Slides>8</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8</vt:i4>
      </vt:variant>
    </vt:vector>
  </HeadingPairs>
  <TitlesOfParts>
    <vt:vector size="19" baseType="lpstr">
      <vt:lpstr>Arial</vt:lpstr>
      <vt:lpstr>SimSun</vt:lpstr>
      <vt:lpstr>Wingdings</vt:lpstr>
      <vt:lpstr>Agency FB</vt:lpstr>
      <vt:lpstr>Times New Roman</vt:lpstr>
      <vt:lpstr>Wingdings</vt:lpstr>
      <vt:lpstr>Times New Roman</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JEREMY</dc:creator>
  <cp:lastModifiedBy>Jacob Matazi</cp:lastModifiedBy>
  <cp:revision>528</cp:revision>
  <dcterms:created xsi:type="dcterms:W3CDTF">2016-06-08T10:31:00Z</dcterms:created>
  <dcterms:modified xsi:type="dcterms:W3CDTF">2025-05-20T12:36:50Z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154D469670BF4E8092DCA7510098D1F5_12</vt:lpwstr>
  </property>
  <property fmtid="{D5CDD505-2E9C-101B-9397-08002B2CF9AE}" pid="3" name="KSOProductBuildVer">
    <vt:lpwstr>1033-12.2.0.20796</vt:lpwstr>
  </property>
</Properties>
</file>